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pptx" ContentType="application/vnd.openxmlformats-officedocument.presentationml.presentation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1" r:id="rId2"/>
  </p:sldMasterIdLst>
  <p:notesMasterIdLst>
    <p:notesMasterId r:id="rId22"/>
  </p:notesMasterIdLst>
  <p:handoutMasterIdLst>
    <p:handoutMasterId r:id="rId23"/>
  </p:handoutMasterIdLst>
  <p:sldIdLst>
    <p:sldId id="359" r:id="rId3"/>
    <p:sldId id="400" r:id="rId4"/>
    <p:sldId id="401" r:id="rId5"/>
    <p:sldId id="360" r:id="rId6"/>
    <p:sldId id="361" r:id="rId7"/>
    <p:sldId id="410" r:id="rId8"/>
    <p:sldId id="382" r:id="rId9"/>
    <p:sldId id="383" r:id="rId10"/>
    <p:sldId id="364" r:id="rId11"/>
    <p:sldId id="392" r:id="rId12"/>
    <p:sldId id="395" r:id="rId13"/>
    <p:sldId id="365" r:id="rId14"/>
    <p:sldId id="394" r:id="rId15"/>
    <p:sldId id="369" r:id="rId16"/>
    <p:sldId id="393" r:id="rId17"/>
    <p:sldId id="379" r:id="rId18"/>
    <p:sldId id="409" r:id="rId19"/>
    <p:sldId id="411" r:id="rId20"/>
    <p:sldId id="412" r:id="rId21"/>
  </p:sldIdLst>
  <p:sldSz cx="9144000" cy="6858000" type="screen4x3"/>
  <p:notesSz cx="6645275" cy="97774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EC6"/>
    <a:srgbClr val="B381D9"/>
    <a:srgbClr val="AC75D5"/>
    <a:srgbClr val="7332A4"/>
    <a:srgbClr val="C422C8"/>
    <a:srgbClr val="EA86E3"/>
    <a:srgbClr val="DC48E0"/>
    <a:srgbClr val="E15DE4"/>
    <a:srgbClr val="EEA0E8"/>
    <a:srgbClr val="F0A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98" autoAdjust="0"/>
    <p:restoredTop sz="92114" autoAdjust="0"/>
  </p:normalViewPr>
  <p:slideViewPr>
    <p:cSldViewPr snapToObjects="1">
      <p:cViewPr>
        <p:scale>
          <a:sx n="75" d="100"/>
          <a:sy n="75" d="100"/>
        </p:scale>
        <p:origin x="-1599" y="-519"/>
      </p:cViewPr>
      <p:guideLst>
        <p:guide orient="horz" pos="3974"/>
        <p:guide orient="horz" pos="4156"/>
        <p:guide pos="2880"/>
        <p:guide pos="249"/>
        <p:guide pos="5738"/>
      </p:guideLst>
    </p:cSldViewPr>
  </p:slideViewPr>
  <p:outlineViewPr>
    <p:cViewPr>
      <p:scale>
        <a:sx n="33" d="100"/>
        <a:sy n="33" d="100"/>
      </p:scale>
      <p:origin x="0" y="13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1" d="100"/>
          <a:sy n="61" d="100"/>
        </p:scale>
        <p:origin x="-2922" y="-96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0343" cy="48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3380" y="0"/>
            <a:ext cx="2880343" cy="48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6432"/>
            <a:ext cx="2880343" cy="4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3380" y="9286432"/>
            <a:ext cx="2880343" cy="4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F0CB78-80A0-4F87-A114-104D5C3DC52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930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0343" cy="48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3380" y="0"/>
            <a:ext cx="2880343" cy="48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4217" y="4643998"/>
            <a:ext cx="5316841" cy="4400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6432"/>
            <a:ext cx="2880343" cy="4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3380" y="9286432"/>
            <a:ext cx="2880343" cy="4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785" tIns="44892" rIns="89785" bIns="4489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FDA00D-B401-40DB-AC07-920DDE4E392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86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29503" indent="-280578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22312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571236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20161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469086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1801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366935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1586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73B742-AB0C-47E8-A7B8-A0712ED4B37B}" type="slidenum">
              <a:rPr lang="fr-FR" sz="1200"/>
              <a:pPr eaLnBrk="1" hangingPunct="1"/>
              <a:t>1</a:t>
            </a:fld>
            <a:endParaRPr lang="fr-FR" sz="120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9475" y="733425"/>
            <a:ext cx="4887913" cy="3667125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7888" y="733425"/>
            <a:ext cx="4889500" cy="3667125"/>
          </a:xfrm>
          <a:ln/>
        </p:spPr>
      </p:sp>
      <p:sp>
        <p:nvSpPr>
          <p:cNvPr id="25603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/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29503" indent="-280578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22312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571236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20161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469086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1801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366935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1586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D937C0-4759-4ED2-9207-3901C3900130}" type="slidenum">
              <a:rPr lang="fr-FR" sz="1200"/>
              <a:pPr eaLnBrk="1" hangingPunct="1"/>
              <a:t>2</a:t>
            </a:fld>
            <a:endParaRPr lang="fr-FR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29503" indent="-280578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22312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571236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20161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469086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1801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366935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1586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484241-03B0-48E3-80CA-8ED415B807CF}" type="slidenum">
              <a:rPr lang="fr-FR" sz="1200"/>
              <a:pPr eaLnBrk="1" hangingPunct="1"/>
              <a:t>3</a:t>
            </a:fld>
            <a:endParaRPr lang="fr-FR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9475" y="733425"/>
            <a:ext cx="4887913" cy="3667125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877888" y="733425"/>
            <a:ext cx="4889500" cy="366712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FDA00D-B401-40DB-AC07-920DDE4E3925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7751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7888" y="733425"/>
            <a:ext cx="4889500" cy="3667125"/>
          </a:xfrm>
          <a:ln/>
        </p:spPr>
      </p:sp>
      <p:sp>
        <p:nvSpPr>
          <p:cNvPr id="25603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/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29503" indent="-280578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22312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571236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20161" indent="-224462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469086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1801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366935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15860" indent="-224462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D937C0-4759-4ED2-9207-3901C3900130}" type="slidenum">
              <a:rPr lang="fr-FR" sz="1200"/>
              <a:pPr eaLnBrk="1" hangingPunct="1"/>
              <a:t>18</a:t>
            </a:fld>
            <a:endParaRPr lang="fr-FR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853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191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8138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901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8686800" cy="360040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073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1587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053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9964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407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892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0918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3738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0804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9780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178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02891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6497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2275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444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310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12651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94744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4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3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ChangeArrowheads="1"/>
          </p:cNvSpPr>
          <p:nvPr/>
        </p:nvSpPr>
        <p:spPr bwMode="auto">
          <a:xfrm>
            <a:off x="0" y="1588"/>
            <a:ext cx="9144000" cy="474662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2B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-468313" y="6075363"/>
            <a:ext cx="306388" cy="233362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fld id="{E2BD60EB-8761-4C03-ABB1-4FFDDD1250A3}" type="slidenum">
              <a:rPr lang="fr-FR" sz="1000" b="1">
                <a:solidFill>
                  <a:srgbClr val="00547E"/>
                </a:solidFill>
              </a:rPr>
              <a:pPr algn="ctr"/>
              <a:t>‹N°›</a:t>
            </a:fld>
            <a:endParaRPr lang="fr-FR" sz="1000" b="1">
              <a:solidFill>
                <a:srgbClr val="00547E"/>
              </a:solidFill>
            </a:endParaRP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0" y="6669088"/>
            <a:ext cx="9144000" cy="2571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-468313" y="6469063"/>
            <a:ext cx="306388" cy="257175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fld id="{10C91BE3-D876-4B41-A1D9-ABAD0CF7693A}" type="slidenum">
              <a:rPr lang="fr-FR" sz="1000" b="1">
                <a:solidFill>
                  <a:schemeClr val="bg1"/>
                </a:solidFill>
              </a:rPr>
              <a:pPr algn="ctr"/>
              <a:t>‹N°›</a:t>
            </a:fld>
            <a:endParaRPr lang="fr-FR" sz="1000" b="1">
              <a:solidFill>
                <a:schemeClr val="bg1"/>
              </a:solidFill>
            </a:endParaRPr>
          </a:p>
        </p:txBody>
      </p:sp>
      <p:sp>
        <p:nvSpPr>
          <p:cNvPr id="1031" name="Line 9"/>
          <p:cNvSpPr>
            <a:spLocks noChangeShapeType="1"/>
          </p:cNvSpPr>
          <p:nvPr/>
        </p:nvSpPr>
        <p:spPr bwMode="auto">
          <a:xfrm>
            <a:off x="1485900" y="6669088"/>
            <a:ext cx="7666038" cy="0"/>
          </a:xfrm>
          <a:prstGeom prst="line">
            <a:avLst/>
          </a:prstGeom>
          <a:noFill/>
          <a:ln w="38100">
            <a:solidFill>
              <a:srgbClr val="A9BB0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2" name="Picture 10" descr="éléments graphiques 2011_carré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6225"/>
            <a:ext cx="1763713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3"/>
          <p:cNvSpPr>
            <a:spLocks noChangeArrowheads="1"/>
          </p:cNvSpPr>
          <p:nvPr/>
        </p:nvSpPr>
        <p:spPr bwMode="auto">
          <a:xfrm>
            <a:off x="0" y="-46038"/>
            <a:ext cx="9180513" cy="14605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34" name="Rectangle 15"/>
          <p:cNvSpPr>
            <a:spLocks noChangeArrowheads="1"/>
          </p:cNvSpPr>
          <p:nvPr/>
        </p:nvSpPr>
        <p:spPr bwMode="auto">
          <a:xfrm flipV="1">
            <a:off x="7164388" y="404813"/>
            <a:ext cx="2016125" cy="130175"/>
          </a:xfrm>
          <a:prstGeom prst="rect">
            <a:avLst/>
          </a:prstGeom>
          <a:solidFill>
            <a:srgbClr val="A9BB0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949249970"/>
              </p:ext>
            </p:extLst>
          </p:nvPr>
        </p:nvGraphicFramePr>
        <p:xfrm>
          <a:off x="7668344" y="6285274"/>
          <a:ext cx="6762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Image Photo Editor" r:id="rId15" imgW="1752381" imgH="819048" progId="MSPhotoEd.3">
                  <p:embed/>
                </p:oleObj>
              </mc:Choice>
              <mc:Fallback>
                <p:oleObj name="Image Photo Editor" r:id="rId15" imgW="1752381" imgH="819048" progId="MSPhotoEd.3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8344" y="6285274"/>
                        <a:ext cx="6762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87468613"/>
              </p:ext>
            </p:extLst>
          </p:nvPr>
        </p:nvGraphicFramePr>
        <p:xfrm>
          <a:off x="8430344" y="6285274"/>
          <a:ext cx="6889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Image Photo Editor" r:id="rId17" imgW="1448002" imgH="504762" progId="MSPhotoEd.3">
                  <p:embed/>
                </p:oleObj>
              </mc:Choice>
              <mc:Fallback>
                <p:oleObj name="Image Photo Editor" r:id="rId17" imgW="1448002" imgH="504762" progId="MSPhotoEd.3">
                  <p:embed/>
                  <p:pic>
                    <p:nvPicPr>
                      <p:cNvPr id="0" name="Object 1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30344" y="6285274"/>
                        <a:ext cx="688975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80513" cy="14605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052" name="Rectangle 10"/>
          <p:cNvSpPr>
            <a:spLocks noChangeArrowheads="1"/>
          </p:cNvSpPr>
          <p:nvPr/>
        </p:nvSpPr>
        <p:spPr bwMode="auto">
          <a:xfrm>
            <a:off x="0" y="127000"/>
            <a:ext cx="9180513" cy="349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2B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336550" y="6381750"/>
            <a:ext cx="306388" cy="23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fld id="{3FFD2334-47AD-4D0A-BCD7-877535FA2589}" type="slidenum">
              <a:rPr lang="fr-FR" sz="1000" b="1">
                <a:solidFill>
                  <a:srgbClr val="5F5F5F"/>
                </a:solidFill>
              </a:rPr>
              <a:pPr algn="ctr"/>
              <a:t>‹N°›</a:t>
            </a:fld>
            <a:endParaRPr lang="fr-FR" sz="1000" b="1">
              <a:solidFill>
                <a:srgbClr val="5F5F5F"/>
              </a:solidFill>
            </a:endParaRPr>
          </a:p>
        </p:txBody>
      </p:sp>
      <p:grpSp>
        <p:nvGrpSpPr>
          <p:cNvPr id="2054" name="Group 17"/>
          <p:cNvGrpSpPr>
            <a:grpSpLocks/>
          </p:cNvGrpSpPr>
          <p:nvPr/>
        </p:nvGrpSpPr>
        <p:grpSpPr bwMode="auto">
          <a:xfrm>
            <a:off x="-255588" y="6391275"/>
            <a:ext cx="1381126" cy="782638"/>
            <a:chOff x="0" y="3067"/>
            <a:chExt cx="1156" cy="681"/>
          </a:xfrm>
        </p:grpSpPr>
        <p:sp>
          <p:nvSpPr>
            <p:cNvPr id="2060" name="Oval 13"/>
            <p:cNvSpPr>
              <a:spLocks noChangeArrowheads="1"/>
            </p:cNvSpPr>
            <p:nvPr userDrawn="1"/>
          </p:nvSpPr>
          <p:spPr bwMode="auto">
            <a:xfrm>
              <a:off x="108" y="3067"/>
              <a:ext cx="973" cy="68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CC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61" name="Rectangle 14"/>
            <p:cNvSpPr>
              <a:spLocks noChangeArrowheads="1"/>
            </p:cNvSpPr>
            <p:nvPr userDrawn="1"/>
          </p:nvSpPr>
          <p:spPr bwMode="auto">
            <a:xfrm>
              <a:off x="0" y="3295"/>
              <a:ext cx="1156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055" name="Rectangle 15"/>
          <p:cNvSpPr>
            <a:spLocks noChangeArrowheads="1"/>
          </p:cNvSpPr>
          <p:nvPr/>
        </p:nvSpPr>
        <p:spPr bwMode="auto">
          <a:xfrm>
            <a:off x="995363" y="6680200"/>
            <a:ext cx="8185150" cy="195263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995363" y="6651625"/>
            <a:ext cx="8232775" cy="0"/>
          </a:xfrm>
          <a:prstGeom prst="line">
            <a:avLst/>
          </a:prstGeom>
          <a:noFill/>
          <a:ln w="38100">
            <a:solidFill>
              <a:srgbClr val="82B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058" name="Rectangle 20"/>
          <p:cNvSpPr>
            <a:spLocks noChangeArrowheads="1"/>
          </p:cNvSpPr>
          <p:nvPr/>
        </p:nvSpPr>
        <p:spPr bwMode="auto">
          <a:xfrm flipV="1">
            <a:off x="7164388" y="419100"/>
            <a:ext cx="2016125" cy="130175"/>
          </a:xfrm>
          <a:prstGeom prst="rect">
            <a:avLst/>
          </a:prstGeom>
          <a:solidFill>
            <a:srgbClr val="A9BB0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059" name="Rectangle 21"/>
          <p:cNvSpPr>
            <a:spLocks noChangeArrowheads="1"/>
          </p:cNvSpPr>
          <p:nvPr/>
        </p:nvSpPr>
        <p:spPr bwMode="auto">
          <a:xfrm>
            <a:off x="288925" y="6497638"/>
            <a:ext cx="30638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fld id="{35796AEF-A7CD-497E-A4DE-A91FD9A8541F}" type="slidenum">
              <a:rPr lang="fr-FR" sz="1000" b="1">
                <a:solidFill>
                  <a:srgbClr val="4D4D4D"/>
                </a:solidFill>
              </a:rPr>
              <a:pPr algn="ctr"/>
              <a:t>‹N°›</a:t>
            </a:fld>
            <a:endParaRPr lang="fr-FR" sz="1000" b="1">
              <a:solidFill>
                <a:srgbClr val="4D4D4D"/>
              </a:solidFill>
            </a:endParaRP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283894513"/>
              </p:ext>
            </p:extLst>
          </p:nvPr>
        </p:nvGraphicFramePr>
        <p:xfrm>
          <a:off x="7626424" y="6240462"/>
          <a:ext cx="6762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Image Photo Editor" r:id="rId14" imgW="1752381" imgH="819048" progId="MSPhotoEd.3">
                  <p:embed/>
                </p:oleObj>
              </mc:Choice>
              <mc:Fallback>
                <p:oleObj name="Image Photo Editor" r:id="rId14" imgW="1752381" imgH="819048" progId="MSPhotoEd.3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6424" y="6240462"/>
                        <a:ext cx="6762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098441808"/>
              </p:ext>
            </p:extLst>
          </p:nvPr>
        </p:nvGraphicFramePr>
        <p:xfrm>
          <a:off x="8388424" y="6240462"/>
          <a:ext cx="6889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Image Photo Editor" r:id="rId16" imgW="1448002" imgH="504762" progId="MSPhotoEd.3">
                  <p:embed/>
                </p:oleObj>
              </mc:Choice>
              <mc:Fallback>
                <p:oleObj name="Image Photo Editor" r:id="rId16" imgW="1448002" imgH="504762" progId="MSPhotoEd.3">
                  <p:embed/>
                  <p:pic>
                    <p:nvPicPr>
                      <p:cNvPr id="0" name="Object 1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6240462"/>
                        <a:ext cx="688975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5.jpeg"/><Relationship Id="rId7" Type="http://schemas.openxmlformats.org/officeDocument/2006/relationships/package" Target="../embeddings/Pr_sentation_Microsoft_Office_PowerPoint_20071.ppt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6.png"/><Relationship Id="rId2" Type="http://schemas.openxmlformats.org/officeDocument/2006/relationships/image" Target="../media/image13.jpe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18" Type="http://schemas.openxmlformats.org/officeDocument/2006/relationships/image" Target="../media/image38.png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12" Type="http://schemas.openxmlformats.org/officeDocument/2006/relationships/image" Target="../media/image33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6" Type="http://schemas.microsoft.com/office/2007/relationships/hdphoto" Target="../media/hdphoto2.wdp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23.png"/><Relationship Id="rId1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055875" y="1988840"/>
            <a:ext cx="73325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ProGest BTP</a:t>
            </a:r>
          </a:p>
          <a:p>
            <a:pPr algn="ctr"/>
            <a:r>
              <a:rPr lang="fr-FR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 logicielle de suivi de réserves</a:t>
            </a:r>
            <a:endParaRPr lang="fr-FR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6572250" cy="665758"/>
          </a:xfrm>
        </p:spPr>
        <p:txBody>
          <a:bodyPr/>
          <a:lstStyle/>
          <a:p>
            <a:r>
              <a:rPr lang="fr-FR" dirty="0"/>
              <a:t>Application Tablette : Liste </a:t>
            </a:r>
            <a:r>
              <a:rPr lang="fr-FR" sz="1600" b="1" dirty="0" smtClean="0">
                <a:solidFill>
                  <a:schemeClr val="bg1"/>
                </a:solidFill>
              </a:rPr>
              <a:t>des locaux et simplicité des filtres façon Excel</a:t>
            </a: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6" descr="D:\_Boulot\Affaires\Eiffage Construction\Images PPT\Sans-titre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7446"/>
            <a:ext cx="8778446" cy="508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01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6572250" cy="665758"/>
          </a:xfrm>
        </p:spPr>
        <p:txBody>
          <a:bodyPr/>
          <a:lstStyle/>
          <a:p>
            <a:r>
              <a:rPr lang="fr-FR" dirty="0"/>
              <a:t>Application Tablette : Saisie </a:t>
            </a:r>
            <a:r>
              <a:rPr lang="fr-FR" sz="1600" b="1" dirty="0" smtClean="0">
                <a:solidFill>
                  <a:schemeClr val="bg1"/>
                </a:solidFill>
              </a:rPr>
              <a:t>d’une réserve par liste déroulante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194370" y="620688"/>
            <a:ext cx="8717160" cy="5724421"/>
            <a:chOff x="194370" y="620688"/>
            <a:chExt cx="8717160" cy="5724421"/>
          </a:xfrm>
        </p:grpSpPr>
        <p:pic>
          <p:nvPicPr>
            <p:cNvPr id="8195" name="Picture 3" descr="D:\_Boulot\Affaires\Eiffage Construction\Images PPT\Sans-titre-1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70" y="620688"/>
              <a:ext cx="8712968" cy="5724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Connecteur droit 4"/>
            <p:cNvCxnSpPr/>
            <p:nvPr/>
          </p:nvCxnSpPr>
          <p:spPr>
            <a:xfrm>
              <a:off x="8911530" y="1916832"/>
              <a:ext cx="0" cy="28083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196" name="Picture 4" descr="D:\_Boulot\Affaires\Eiffage Construction\Images PPT\1340720009_Red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004" flipH="1">
            <a:off x="5352119" y="384908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77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6572250" cy="504056"/>
          </a:xfrm>
        </p:spPr>
        <p:txBody>
          <a:bodyPr/>
          <a:lstStyle/>
          <a:p>
            <a:r>
              <a:rPr lang="fr-FR" dirty="0"/>
              <a:t>Application Tablette : Saisie </a:t>
            </a:r>
            <a:r>
              <a:rPr lang="fr-FR" sz="1600" b="1" dirty="0" smtClean="0">
                <a:solidFill>
                  <a:schemeClr val="bg1"/>
                </a:solidFill>
              </a:rPr>
              <a:t>d’une réserve sur plan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5068" y="6028309"/>
            <a:ext cx="7519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Les pastilles sont de différentes couleurs selon l’état : crées, levées, retard, etc.</a:t>
            </a:r>
            <a:endParaRPr lang="fr-FR" sz="1600" dirty="0"/>
          </a:p>
        </p:txBody>
      </p:sp>
      <p:pic>
        <p:nvPicPr>
          <p:cNvPr id="5123" name="Picture 3" descr="D:\_Boulot\Affaires\Eiffage Construction\Images PPT\Sans-titre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8" y="597499"/>
            <a:ext cx="8810828" cy="542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5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6572250" cy="665758"/>
          </a:xfrm>
        </p:spPr>
        <p:txBody>
          <a:bodyPr/>
          <a:lstStyle/>
          <a:p>
            <a:r>
              <a:rPr lang="fr-FR" dirty="0"/>
              <a:t>Application Tablette : </a:t>
            </a:r>
            <a:r>
              <a:rPr lang="fr-FR" dirty="0" smtClean="0"/>
              <a:t>A</a:t>
            </a:r>
            <a:r>
              <a:rPr lang="fr-FR" sz="1600" b="1" dirty="0" smtClean="0">
                <a:solidFill>
                  <a:schemeClr val="bg1"/>
                </a:solidFill>
              </a:rPr>
              <a:t>jout de fichier multimédia</a:t>
            </a: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D:\_Boulot\Affaires\Eiffage Construction\Images PPT\Sans-titre-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09" y="620688"/>
            <a:ext cx="8711805" cy="572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648" y="1590328"/>
            <a:ext cx="45815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24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6607746" cy="449734"/>
          </a:xfrm>
        </p:spPr>
        <p:txBody>
          <a:bodyPr/>
          <a:lstStyle/>
          <a:p>
            <a:r>
              <a:rPr lang="fr-FR" dirty="0" smtClean="0"/>
              <a:t>Application Serveur : </a:t>
            </a:r>
            <a:r>
              <a:rPr lang="fr-FR" dirty="0"/>
              <a:t>Connexion</a:t>
            </a: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D:\_Boulot\Affaires\Eiffage Construction\Images PPT\Sans-titr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7"/>
            <a:ext cx="5040560" cy="229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_Boulot\Affaires\Eiffage Construction\Images PPT\Sans-titre-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79" y="3200771"/>
            <a:ext cx="8724900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_Boulot\Affaires\Eiffage Construction\Images PPT\1340720009_Red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9328">
            <a:off x="3480783" y="218538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2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15974" y="116632"/>
            <a:ext cx="6572250" cy="665758"/>
          </a:xfrm>
        </p:spPr>
        <p:txBody>
          <a:bodyPr/>
          <a:lstStyle/>
          <a:p>
            <a:r>
              <a:rPr lang="fr-FR" dirty="0"/>
              <a:t>Application </a:t>
            </a:r>
            <a:r>
              <a:rPr lang="fr-FR" dirty="0" smtClean="0"/>
              <a:t>Serveur </a:t>
            </a:r>
            <a:r>
              <a:rPr lang="fr-FR" dirty="0"/>
              <a:t>: </a:t>
            </a:r>
            <a:r>
              <a:rPr lang="fr-FR" dirty="0" smtClean="0"/>
              <a:t>Menus détaillés et </a:t>
            </a:r>
            <a:r>
              <a:rPr lang="fr-FR" sz="1600" b="1" dirty="0" smtClean="0">
                <a:solidFill>
                  <a:schemeClr val="bg1"/>
                </a:solidFill>
              </a:rPr>
              <a:t>validation des réserves</a:t>
            </a: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9218" name="Picture 2" descr="D:\_Boulot\Affaires\Eiffage Construction\Images PPT\Sans-titre-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79" t="7449" b="7700"/>
          <a:stretch/>
        </p:blipFill>
        <p:spPr bwMode="auto">
          <a:xfrm>
            <a:off x="179512" y="639738"/>
            <a:ext cx="3122936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1520" y="2402308"/>
            <a:ext cx="1008112" cy="8811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219" name="Picture 3" descr="D:\_Boulot\Affaires\Eiffage Construction\Images PPT\Sans-titre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51" y="1484784"/>
            <a:ext cx="7681589" cy="4365068"/>
          </a:xfrm>
          <a:prstGeom prst="rect">
            <a:avLst/>
          </a:prstGeom>
          <a:noFill/>
          <a:ln>
            <a:noFill/>
          </a:ln>
          <a:effectLst>
            <a:outerShdw blurRad="88900" dir="90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_Boulot\Affaires\Eiffage Construction\Images PPT\1340720009_Red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55623" flipH="1">
            <a:off x="580963" y="293305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928" y="2316583"/>
            <a:ext cx="9525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508104" y="2208254"/>
            <a:ext cx="648072" cy="2846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4644008" y="5592631"/>
            <a:ext cx="792088" cy="2846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77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6679754" cy="621258"/>
          </a:xfrm>
        </p:spPr>
        <p:txBody>
          <a:bodyPr/>
          <a:lstStyle/>
          <a:p>
            <a:r>
              <a:rPr lang="fr-FR" dirty="0"/>
              <a:t>Application </a:t>
            </a:r>
            <a:r>
              <a:rPr lang="fr-FR" dirty="0" smtClean="0"/>
              <a:t>Serveur </a:t>
            </a:r>
            <a:r>
              <a:rPr lang="fr-FR" dirty="0"/>
              <a:t>: </a:t>
            </a:r>
            <a:r>
              <a:rPr lang="fr-FR" sz="1600" b="1" dirty="0" smtClean="0">
                <a:solidFill>
                  <a:schemeClr val="bg1"/>
                </a:solidFill>
              </a:rPr>
              <a:t>Exemples de rapport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296638" y="1596954"/>
            <a:ext cx="7810689" cy="46403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>
              <a:buNone/>
            </a:pPr>
            <a:r>
              <a:rPr lang="fr-FR" sz="2000" dirty="0" smtClean="0">
                <a:solidFill>
                  <a:schemeClr val="bg2">
                    <a:lumMod val="75000"/>
                  </a:schemeClr>
                </a:solidFill>
              </a:rPr>
              <a:t>A</a:t>
            </a:r>
            <a:r>
              <a:rPr lang="fr-FR" sz="2000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fr-FR" sz="2000" dirty="0" smtClean="0">
                <a:solidFill>
                  <a:schemeClr val="bg2">
                    <a:lumMod val="75000"/>
                  </a:schemeClr>
                </a:solidFill>
              </a:rPr>
              <a:t>Rapport des réserves par </a:t>
            </a:r>
            <a:r>
              <a:rPr lang="fr-FR" sz="2000" dirty="0">
                <a:solidFill>
                  <a:schemeClr val="bg2">
                    <a:lumMod val="75000"/>
                  </a:schemeClr>
                </a:solidFill>
              </a:rPr>
              <a:t>entreprise </a:t>
            </a:r>
            <a:endParaRPr lang="fr-FR" sz="2000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buNone/>
            </a:pPr>
            <a:r>
              <a:rPr lang="fr-FR" sz="2000" dirty="0" smtClean="0">
                <a:solidFill>
                  <a:schemeClr val="bg2">
                    <a:lumMod val="75000"/>
                  </a:schemeClr>
                </a:solidFill>
              </a:rPr>
              <a:t>B. Rapport des réserves par plan</a:t>
            </a:r>
          </a:p>
          <a:p>
            <a:pPr>
              <a:buNone/>
            </a:pPr>
            <a:r>
              <a:rPr lang="fr-FR" sz="2000" dirty="0" smtClean="0">
                <a:solidFill>
                  <a:schemeClr val="bg2">
                    <a:lumMod val="75000"/>
                  </a:schemeClr>
                </a:solidFill>
              </a:rPr>
              <a:t>C. Rapport global trié par local / entreprise / etc</a:t>
            </a:r>
            <a:r>
              <a:rPr lang="fr-FR" sz="2000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fr-FR" sz="2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848601" y="1371602"/>
            <a:ext cx="994048" cy="1601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5580112" y="709686"/>
            <a:ext cx="3096344" cy="4530389"/>
            <a:chOff x="5580112" y="709686"/>
            <a:chExt cx="3096344" cy="4530389"/>
          </a:xfrm>
        </p:grpSpPr>
        <p:pic>
          <p:nvPicPr>
            <p:cNvPr id="1325" name="Picture 301" descr="D:\_Boulot\Affaires\Eiffage Construction\Images PPT\Sans-titre-4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709686"/>
              <a:ext cx="3096344" cy="4530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Oval 36"/>
            <p:cNvSpPr>
              <a:spLocks noChangeArrowheads="1"/>
            </p:cNvSpPr>
            <p:nvPr/>
          </p:nvSpPr>
          <p:spPr bwMode="auto">
            <a:xfrm>
              <a:off x="5590381" y="1446972"/>
              <a:ext cx="522287" cy="5143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wrap="none" anchor="ctr" anchorCtr="1"/>
            <a:lstStyle/>
            <a:p>
              <a:pPr algn="ctr"/>
              <a:r>
                <a:rPr lang="fr-FR" sz="2400" b="1" dirty="0" smtClean="0">
                  <a:solidFill>
                    <a:schemeClr val="tx1"/>
                  </a:solidFill>
                </a:rPr>
                <a:t>C</a:t>
              </a:r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296639" y="819167"/>
            <a:ext cx="4032448" cy="2823887"/>
            <a:chOff x="296639" y="819167"/>
            <a:chExt cx="4032448" cy="2823887"/>
          </a:xfrm>
        </p:grpSpPr>
        <p:pic>
          <p:nvPicPr>
            <p:cNvPr id="1326" name="Picture 302" descr="D:\_Boulot\Affaires\Eiffage Construction\Images PPT\Sans-titre-5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39" y="819167"/>
              <a:ext cx="4032448" cy="2823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Oval 36"/>
            <p:cNvSpPr>
              <a:spLocks noChangeArrowheads="1"/>
            </p:cNvSpPr>
            <p:nvPr/>
          </p:nvSpPr>
          <p:spPr bwMode="auto">
            <a:xfrm>
              <a:off x="656679" y="1088956"/>
              <a:ext cx="522287" cy="5143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wrap="none" anchor="ctr" anchorCtr="1"/>
            <a:lstStyle/>
            <a:p>
              <a:pPr algn="ctr"/>
              <a:r>
                <a:rPr lang="fr-FR" sz="2400" b="1" dirty="0" smtClean="0">
                  <a:solidFill>
                    <a:schemeClr val="tx1"/>
                  </a:solidFill>
                </a:rPr>
                <a:t>A</a:t>
              </a:r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2555776" y="2387934"/>
            <a:ext cx="3472631" cy="2420016"/>
            <a:chOff x="2555776" y="2387934"/>
            <a:chExt cx="3472631" cy="2420016"/>
          </a:xfrm>
        </p:grpSpPr>
        <p:pic>
          <p:nvPicPr>
            <p:cNvPr id="1327" name="Picture 303" descr="D:\_Boulot\Affaires\Eiffage Construction\Images PPT\Sans-titre-6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652767">
              <a:off x="3105832" y="1885375"/>
              <a:ext cx="2420016" cy="3425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Oval 36"/>
            <p:cNvSpPr>
              <a:spLocks noChangeArrowheads="1"/>
            </p:cNvSpPr>
            <p:nvPr/>
          </p:nvSpPr>
          <p:spPr bwMode="auto">
            <a:xfrm>
              <a:off x="2555776" y="2460530"/>
              <a:ext cx="522287" cy="5143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wrap="none" anchor="ctr" anchorCtr="1"/>
            <a:lstStyle/>
            <a:p>
              <a:pPr algn="ctr"/>
              <a:r>
                <a:rPr lang="fr-FR" sz="2400" b="1" dirty="0" smtClean="0">
                  <a:solidFill>
                    <a:schemeClr val="tx1"/>
                  </a:solidFill>
                </a:rPr>
                <a:t>B</a:t>
              </a:r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" name="Objet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214293"/>
              </p:ext>
            </p:extLst>
          </p:nvPr>
        </p:nvGraphicFramePr>
        <p:xfrm>
          <a:off x="6994158" y="5373216"/>
          <a:ext cx="1264531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Présentation" showAsIcon="1" r:id="rId7" imgW="914400" imgH="781200" progId="PowerPoint.Show.12">
                  <p:embed/>
                </p:oleObj>
              </mc:Choice>
              <mc:Fallback>
                <p:oleObj name="Présentation" showAsIcon="1" r:id="rId7" imgW="914400" imgH="7812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94158" y="5373216"/>
                        <a:ext cx="1264531" cy="108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14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6679754" cy="621258"/>
          </a:xfrm>
        </p:spPr>
        <p:txBody>
          <a:bodyPr/>
          <a:lstStyle/>
          <a:p>
            <a:r>
              <a:rPr lang="fr-FR" dirty="0"/>
              <a:t>Application </a:t>
            </a:r>
            <a:r>
              <a:rPr lang="fr-FR" dirty="0" smtClean="0"/>
              <a:t>web : </a:t>
            </a:r>
            <a:r>
              <a:rPr lang="fr-FR" sz="1600" b="1" dirty="0" smtClean="0">
                <a:solidFill>
                  <a:schemeClr val="bg1"/>
                </a:solidFill>
              </a:rPr>
              <a:t>Exemples de rapport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107256" y="1236914"/>
            <a:ext cx="9289280" cy="5000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>
              <a:buNone/>
            </a:pPr>
            <a:r>
              <a:rPr lang="fr-FR" sz="2400" dirty="0" smtClean="0">
                <a:solidFill>
                  <a:schemeClr val="bg2">
                    <a:lumMod val="75000"/>
                  </a:schemeClr>
                </a:solidFill>
              </a:rPr>
              <a:t>A. </a:t>
            </a:r>
            <a:r>
              <a:rPr lang="fr-FR" sz="24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fr-FR" sz="2400" dirty="0" smtClean="0">
                <a:solidFill>
                  <a:schemeClr val="bg2">
                    <a:lumMod val="75000"/>
                  </a:schemeClr>
                </a:solidFill>
              </a:rPr>
              <a:t>apport sur les réserves crées, prévues, en retard &amp; levées</a:t>
            </a:r>
          </a:p>
          <a:p>
            <a:pPr>
              <a:buNone/>
            </a:pPr>
            <a:r>
              <a:rPr lang="fr-FR" sz="2400" dirty="0" smtClean="0">
                <a:solidFill>
                  <a:schemeClr val="bg2">
                    <a:lumMod val="75000"/>
                  </a:schemeClr>
                </a:solidFill>
              </a:rPr>
              <a:t>B. Rapport sur les métrés prévus, réalisés, en retard &amp; par lot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2743200" y="2057400"/>
            <a:ext cx="1920669" cy="49829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848601" y="1371602"/>
            <a:ext cx="994048" cy="1601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21010" y="506545"/>
            <a:ext cx="4676395" cy="4362615"/>
            <a:chOff x="21010" y="506545"/>
            <a:chExt cx="4676395" cy="4362615"/>
          </a:xfrm>
        </p:grpSpPr>
        <p:pic>
          <p:nvPicPr>
            <p:cNvPr id="3134" name="Picture 62" descr="D:\_Boulot\Affaires\Eiffage Construction\Images PPT\Sans-titre-3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11" y="864551"/>
              <a:ext cx="4644194" cy="4004609"/>
            </a:xfrm>
            <a:prstGeom prst="rect">
              <a:avLst/>
            </a:prstGeom>
            <a:noFill/>
            <a:ln w="127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Oval 36"/>
            <p:cNvSpPr>
              <a:spLocks noChangeArrowheads="1"/>
            </p:cNvSpPr>
            <p:nvPr/>
          </p:nvSpPr>
          <p:spPr bwMode="auto">
            <a:xfrm>
              <a:off x="21010" y="506545"/>
              <a:ext cx="522287" cy="5143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wrap="none" anchor="ctr" anchorCtr="1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A</a:t>
              </a: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4409753" y="1114427"/>
            <a:ext cx="4715941" cy="4203443"/>
            <a:chOff x="4409753" y="1114427"/>
            <a:chExt cx="4715941" cy="4203443"/>
          </a:xfrm>
        </p:grpSpPr>
        <p:pic>
          <p:nvPicPr>
            <p:cNvPr id="3135" name="Picture 63" descr="D:\_Boulot\Affaires\Eiffage Construction\Images PPT\Sans-titre-3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901" y="1317056"/>
              <a:ext cx="4639793" cy="400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Oval 36"/>
            <p:cNvSpPr>
              <a:spLocks noChangeArrowheads="1"/>
            </p:cNvSpPr>
            <p:nvPr/>
          </p:nvSpPr>
          <p:spPr bwMode="auto">
            <a:xfrm>
              <a:off x="4409753" y="1114427"/>
              <a:ext cx="522287" cy="5143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  <a:tailEnd type="arrow"/>
            </a:ln>
            <a:extLst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wrap="none" anchor="ctr" anchorCtr="1"/>
            <a:lstStyle/>
            <a:p>
              <a:pPr algn="ctr"/>
              <a:r>
                <a:rPr lang="fr-FR" sz="2400" b="1" dirty="0" smtClean="0">
                  <a:solidFill>
                    <a:schemeClr val="tx1"/>
                  </a:solidFill>
                </a:rPr>
                <a:t>B</a:t>
              </a:r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225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5888"/>
            <a:ext cx="8553450" cy="419100"/>
          </a:xfrm>
        </p:spPr>
        <p:txBody>
          <a:bodyPr/>
          <a:lstStyle/>
          <a:p>
            <a:pPr algn="l">
              <a:defRPr/>
            </a:pPr>
            <a:r>
              <a:rPr lang="fr-FR" sz="1600" b="1" kern="1200" dirty="0" smtClean="0">
                <a:solidFill>
                  <a:schemeClr val="bg1"/>
                </a:solidFill>
                <a:ea typeface="+mn-ea"/>
                <a:cs typeface="+mn-cs"/>
              </a:rPr>
              <a:t>Coûts</a:t>
            </a:r>
            <a:endParaRPr lang="fr-FR" sz="1600" b="1" kern="1200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85040" y="548680"/>
            <a:ext cx="7815352" cy="59213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Pack Démarrage ProGest :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5 jours d’AT	2 990 €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Démarre une période de test de 2 mois</a:t>
            </a: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1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Licence ProGest Construction + Mobile </a:t>
            </a:r>
            <a:r>
              <a:rPr lang="fr-FR" sz="2400" b="1" dirty="0" smtClean="0">
                <a:solidFill>
                  <a:srgbClr val="FFC000"/>
                </a:solidFill>
                <a:latin typeface="Calibri" panose="020F0502020204030204" pitchFamily="34" charset="0"/>
              </a:rPr>
              <a:t>(illimitée) 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: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Location	390 €/mois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u="sng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OU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Achat	9990 €</a:t>
            </a: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1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Hébergement </a:t>
            </a:r>
            <a:r>
              <a:rPr lang="fr-FR" sz="2400" b="1" dirty="0">
                <a:solidFill>
                  <a:srgbClr val="FFC000"/>
                </a:solidFill>
                <a:latin typeface="Calibri" panose="020F0502020204030204" pitchFamily="34" charset="0"/>
              </a:rPr>
              <a:t>(</a:t>
            </a:r>
            <a:r>
              <a:rPr lang="fr-FR" sz="2400" b="1" dirty="0" smtClean="0">
                <a:solidFill>
                  <a:srgbClr val="FFC000"/>
                </a:solidFill>
                <a:latin typeface="Calibri" panose="020F0502020204030204" pitchFamily="34" charset="0"/>
              </a:rPr>
              <a:t>facultatif, voir détail slide suivante)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</a:t>
            </a: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:</a:t>
            </a: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Création Cloud	490 €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Compte simple 	à partir de 49 € / utilisateur / mois </a:t>
            </a: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1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T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ablettes 10" prêtes à l’emploi </a:t>
            </a:r>
            <a:r>
              <a:rPr lang="fr-FR" sz="2400" b="1" dirty="0" smtClean="0">
                <a:solidFill>
                  <a:srgbClr val="FFC000"/>
                </a:solidFill>
                <a:latin typeface="Calibri" panose="020F0502020204030204" pitchFamily="34" charset="0"/>
              </a:rPr>
              <a:t>(facultatif) </a:t>
            </a: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:</a:t>
            </a: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 tablette	690 €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2 tablettes	890 €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5 tablettes	1490 €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95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1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1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kern="1200" dirty="0"/>
              <a:t>Coûts hébergement partenaire CD Concept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85040" y="548680"/>
            <a:ext cx="7815352" cy="59213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Mise en route infrastructure: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Création Cloud	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490 €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Offre un accès complet à :</a:t>
            </a:r>
          </a:p>
          <a:p>
            <a:pPr marL="1930400" lvl="2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16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ProGest Construction (appli Windows),</a:t>
            </a:r>
          </a:p>
          <a:p>
            <a:pPr marL="1930400" lvl="2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16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Web ProGest et ProGest </a:t>
            </a:r>
            <a:r>
              <a:rPr lang="fr-FR" sz="1600" b="1" dirty="0">
                <a:solidFill>
                  <a:schemeClr val="accent2"/>
                </a:solidFill>
                <a:latin typeface="Calibri" panose="020F0502020204030204" pitchFamily="34" charset="0"/>
              </a:rPr>
              <a:t>Construction </a:t>
            </a:r>
            <a:r>
              <a:rPr lang="fr-FR" sz="16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Mobile (appli PHP),</a:t>
            </a:r>
          </a:p>
          <a:p>
            <a:pPr marL="1930400" lvl="2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1600" b="1" dirty="0">
                <a:solidFill>
                  <a:schemeClr val="accent2"/>
                </a:solidFill>
                <a:latin typeface="Calibri" panose="020F0502020204030204" pitchFamily="34" charset="0"/>
              </a:rPr>
              <a:t>Espace de stockage </a:t>
            </a:r>
            <a:r>
              <a:rPr lang="fr-FR" sz="16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15 Go.</a:t>
            </a: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8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Prix par utilisateur incluant le support :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1 à 5 </a:t>
            </a:r>
            <a:r>
              <a:rPr lang="fr-FR" sz="2000" b="1" dirty="0" err="1">
                <a:solidFill>
                  <a:schemeClr val="accent2"/>
                </a:solidFill>
                <a:latin typeface="Calibri" panose="020F0502020204030204" pitchFamily="34" charset="0"/>
              </a:rPr>
              <a:t>users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	79 €/mois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6 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à 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15 </a:t>
            </a:r>
            <a:r>
              <a:rPr lang="fr-FR" sz="20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users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*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	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69 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€/mois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16 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à 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50 </a:t>
            </a:r>
            <a:r>
              <a:rPr lang="fr-FR" sz="20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users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*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	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59 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€/mois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&gt; 150 </a:t>
            </a:r>
            <a:r>
              <a:rPr lang="fr-FR" sz="20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users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*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	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49 </a:t>
            </a:r>
            <a:r>
              <a:rPr lang="fr-FR" sz="2000" b="1" dirty="0">
                <a:solidFill>
                  <a:schemeClr val="accent2"/>
                </a:solidFill>
                <a:latin typeface="Calibri" panose="020F0502020204030204" pitchFamily="34" charset="0"/>
              </a:rPr>
              <a:t>€/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mois</a:t>
            </a:r>
          </a:p>
          <a:p>
            <a:pPr marL="1187450" lvl="1" indent="0" defTabSz="1117600">
              <a:buClr>
                <a:srgbClr val="C00000"/>
              </a:buClr>
              <a:buSzPct val="50000"/>
              <a:buNone/>
            </a:pPr>
            <a:r>
              <a:rPr lang="fr-FR" sz="16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* Par paquets de 5 utilisateurs au minimum</a:t>
            </a:r>
            <a:endParaRPr lang="fr-FR" sz="1600" b="1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730250" indent="0" defTabSz="1117600">
              <a:buClr>
                <a:srgbClr val="C00000"/>
              </a:buClr>
              <a:buSzPct val="50000"/>
              <a:buNone/>
            </a:pPr>
            <a:endParaRPr lang="fr-FR" sz="8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Options </a:t>
            </a:r>
            <a:r>
              <a:rPr lang="fr-FR" sz="2400" b="1" dirty="0">
                <a:solidFill>
                  <a:srgbClr val="FFC000"/>
                </a:solidFill>
                <a:latin typeface="Calibri" panose="020F0502020204030204" pitchFamily="34" charset="0"/>
              </a:rPr>
              <a:t>(facultatif) 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: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Certificat www	400 €/an (simplifie </a:t>
            </a:r>
            <a:r>
              <a:rPr lang="fr-FR" sz="20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l’install</a:t>
            </a: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utilisateurs) </a:t>
            </a:r>
          </a:p>
          <a:p>
            <a:pPr marL="1530350" lvl="1" indent="-342900" defTabSz="1117600">
              <a:buClr>
                <a:srgbClr val="C00000"/>
              </a:buClr>
              <a:buSzPct val="50000"/>
              <a:buFont typeface="Wingdings" panose="05000000000000000000" pitchFamily="2" charset="2"/>
              <a:buChar char="ü"/>
            </a:pPr>
            <a:r>
              <a:rPr lang="fr-FR" sz="20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Office Pro	+20 € / utilisateur / mois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51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5888"/>
            <a:ext cx="8553450" cy="419100"/>
          </a:xfrm>
        </p:spPr>
        <p:txBody>
          <a:bodyPr/>
          <a:lstStyle/>
          <a:p>
            <a:pPr algn="l">
              <a:defRPr/>
            </a:pPr>
            <a:r>
              <a:rPr lang="fr-FR" sz="1600" b="1" kern="1200" dirty="0" smtClean="0">
                <a:solidFill>
                  <a:schemeClr val="bg1"/>
                </a:solidFill>
                <a:ea typeface="+mn-ea"/>
                <a:cs typeface="+mn-cs"/>
              </a:rPr>
              <a:t>Objectifs </a:t>
            </a:r>
            <a:r>
              <a:rPr lang="fr-FR" sz="1600" b="1" kern="1200" dirty="0">
                <a:solidFill>
                  <a:schemeClr val="bg1"/>
                </a:solidFill>
                <a:ea typeface="+mn-ea"/>
                <a:cs typeface="+mn-cs"/>
              </a:rPr>
              <a:t>recherchés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88032" y="1412776"/>
            <a:ext cx="8748464" cy="3992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Simplification et sécurisation de la saisie des données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Centraliser </a:t>
            </a: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la traçabilité lors du déroulement du 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chantier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Canaliser tous les acteurs : internes, </a:t>
            </a: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Client</a:t>
            </a:r>
            <a:r>
              <a:rPr lang="fr-FR" sz="2400" b="1" dirty="0">
                <a:solidFill>
                  <a:schemeClr val="accent2"/>
                </a:solidFill>
                <a:latin typeface="Calibri" panose="020F0502020204030204" pitchFamily="34" charset="0"/>
              </a:rPr>
              <a:t>, Entreprises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Créer des dossiers de réception uniformes et homogènes</a:t>
            </a: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1073150">
              <a:buClr>
                <a:srgbClr val="C00000"/>
              </a:buClr>
              <a:buSzPct val="50000"/>
              <a:buFont typeface="Wingdings" panose="05000000000000000000" pitchFamily="2" charset="2"/>
              <a:buChar char="q"/>
            </a:pPr>
            <a:r>
              <a:rPr lang="fr-FR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Fournir les indicateurs quotidiens, hebdo. &amp; mensuels</a:t>
            </a:r>
          </a:p>
          <a:p>
            <a:pPr marL="1073150">
              <a:buClr>
                <a:srgbClr val="C00000"/>
              </a:buClr>
              <a:buSzPct val="50000"/>
              <a:buFont typeface="Courier New" panose="02070309020205020404" pitchFamily="49" charset="0"/>
              <a:buChar char="o"/>
            </a:pPr>
            <a:endParaRPr lang="fr-FR" sz="24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72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onnecteur droit avec flèche 10"/>
          <p:cNvCxnSpPr/>
          <p:nvPr/>
        </p:nvCxnSpPr>
        <p:spPr>
          <a:xfrm flipH="1" flipV="1">
            <a:off x="4444707" y="2169132"/>
            <a:ext cx="2543066" cy="1504464"/>
          </a:xfrm>
          <a:prstGeom prst="straightConnector1">
            <a:avLst/>
          </a:prstGeom>
          <a:ln>
            <a:solidFill>
              <a:srgbClr val="9751CB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5888"/>
            <a:ext cx="8624888" cy="346075"/>
          </a:xfrm>
        </p:spPr>
        <p:txBody>
          <a:bodyPr/>
          <a:lstStyle/>
          <a:p>
            <a:pPr algn="l">
              <a:defRPr/>
            </a:pPr>
            <a:r>
              <a:rPr lang="fr-FR" sz="1600" b="1" kern="1200" dirty="0" smtClean="0">
                <a:solidFill>
                  <a:schemeClr val="bg1"/>
                </a:solidFill>
                <a:ea typeface="+mn-ea"/>
                <a:cs typeface="+mn-cs"/>
              </a:rPr>
              <a:t>Principe de Fonctionnement en phase OPR</a:t>
            </a:r>
            <a:endParaRPr lang="fr-FR" sz="1600" b="1" kern="1200" dirty="0">
              <a:solidFill>
                <a:schemeClr val="bg1"/>
              </a:solidFill>
              <a:ea typeface="+mn-ea"/>
              <a:cs typeface="+mn-cs"/>
            </a:endParaRPr>
          </a:p>
        </p:txBody>
      </p:sp>
      <p:grpSp>
        <p:nvGrpSpPr>
          <p:cNvPr id="21" name="Groupe 20"/>
          <p:cNvGrpSpPr/>
          <p:nvPr/>
        </p:nvGrpSpPr>
        <p:grpSpPr>
          <a:xfrm>
            <a:off x="2546833" y="4581128"/>
            <a:ext cx="3224394" cy="1728192"/>
            <a:chOff x="2546833" y="4581128"/>
            <a:chExt cx="3224394" cy="1728192"/>
          </a:xfrm>
        </p:grpSpPr>
        <p:pic>
          <p:nvPicPr>
            <p:cNvPr id="2050" name="Picture 2" descr="D:\_Boulot\Affaires\Eiffage Construction\Images PPT\travaux_simpson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124" y="4581128"/>
              <a:ext cx="1513424" cy="122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8" name="Text Box 14"/>
            <p:cNvSpPr txBox="1">
              <a:spLocks noChangeArrowheads="1"/>
            </p:cNvSpPr>
            <p:nvPr/>
          </p:nvSpPr>
          <p:spPr bwMode="auto">
            <a:xfrm>
              <a:off x="2546833" y="5854257"/>
              <a:ext cx="3224394" cy="455063"/>
            </a:xfrm>
            <a:prstGeom prst="rect">
              <a:avLst/>
            </a:prstGeom>
            <a:gradFill>
              <a:gsLst>
                <a:gs pos="0">
                  <a:srgbClr val="E2AC00"/>
                </a:gs>
                <a:gs pos="100000">
                  <a:srgbClr val="FFFF00"/>
                </a:gs>
                <a:gs pos="70000">
                  <a:srgbClr val="FFC000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fr-FR"/>
              </a:defPPr>
              <a:lvl1pPr algn="ctr">
                <a:defRPr sz="1400" b="1" cap="all" spc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fr-FR" sz="1200" dirty="0"/>
                <a:t>Travaux pour lever les réserves</a:t>
              </a:r>
            </a:p>
          </p:txBody>
        </p:sp>
      </p:grpSp>
      <p:sp>
        <p:nvSpPr>
          <p:cNvPr id="9240" name="Line 25"/>
          <p:cNvSpPr>
            <a:spLocks noChangeShapeType="1"/>
          </p:cNvSpPr>
          <p:nvPr/>
        </p:nvSpPr>
        <p:spPr bwMode="auto">
          <a:xfrm flipH="1">
            <a:off x="2546833" y="2309693"/>
            <a:ext cx="1097532" cy="1263323"/>
          </a:xfrm>
          <a:prstGeom prst="line">
            <a:avLst/>
          </a:prstGeom>
          <a:ln>
            <a:solidFill>
              <a:srgbClr val="FFC000"/>
            </a:solidFill>
            <a:tailEnd type="arrow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fr-FR"/>
          </a:p>
        </p:txBody>
      </p:sp>
      <p:sp>
        <p:nvSpPr>
          <p:cNvPr id="9241" name="Line 26"/>
          <p:cNvSpPr>
            <a:spLocks noChangeShapeType="1"/>
          </p:cNvSpPr>
          <p:nvPr/>
        </p:nvSpPr>
        <p:spPr bwMode="auto">
          <a:xfrm>
            <a:off x="2667843" y="4452199"/>
            <a:ext cx="680021" cy="542973"/>
          </a:xfrm>
          <a:prstGeom prst="line">
            <a:avLst/>
          </a:prstGeom>
          <a:ln>
            <a:solidFill>
              <a:srgbClr val="FFC000"/>
            </a:solidFill>
            <a:tailEnd type="arrow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fr-FR">
              <a:latin typeface="+mn-lt"/>
            </a:endParaRPr>
          </a:p>
        </p:txBody>
      </p:sp>
      <p:sp>
        <p:nvSpPr>
          <p:cNvPr id="9242" name="Line 28"/>
          <p:cNvSpPr>
            <a:spLocks noChangeShapeType="1"/>
          </p:cNvSpPr>
          <p:nvPr/>
        </p:nvSpPr>
        <p:spPr bwMode="auto">
          <a:xfrm flipH="1" flipV="1">
            <a:off x="4068459" y="2342086"/>
            <a:ext cx="0" cy="2338635"/>
          </a:xfrm>
          <a:prstGeom prst="line">
            <a:avLst/>
          </a:prstGeom>
          <a:ln>
            <a:solidFill>
              <a:srgbClr val="FFC000"/>
            </a:solidFill>
            <a:tailEnd type="arrow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fr-FR">
              <a:latin typeface="+mn-lt"/>
            </a:endParaRPr>
          </a:p>
        </p:txBody>
      </p:sp>
      <p:sp>
        <p:nvSpPr>
          <p:cNvPr id="9227" name="Line 30"/>
          <p:cNvSpPr>
            <a:spLocks noChangeShapeType="1"/>
          </p:cNvSpPr>
          <p:nvPr/>
        </p:nvSpPr>
        <p:spPr bwMode="auto">
          <a:xfrm>
            <a:off x="4444705" y="1708051"/>
            <a:ext cx="2927212" cy="7839"/>
          </a:xfrm>
          <a:prstGeom prst="line">
            <a:avLst/>
          </a:prstGeom>
          <a:ln>
            <a:solidFill>
              <a:srgbClr val="FF00FF"/>
            </a:solidFill>
            <a:headEnd type="arrow" w="med" len="med"/>
            <a:tailEnd type="arrow" w="med" len="med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fr-FR" dirty="0"/>
          </a:p>
        </p:txBody>
      </p:sp>
      <p:grpSp>
        <p:nvGrpSpPr>
          <p:cNvPr id="12" name="Groupe 11"/>
          <p:cNvGrpSpPr/>
          <p:nvPr/>
        </p:nvGrpSpPr>
        <p:grpSpPr>
          <a:xfrm>
            <a:off x="2771295" y="585555"/>
            <a:ext cx="2016729" cy="1724138"/>
            <a:chOff x="2771295" y="585555"/>
            <a:chExt cx="2016729" cy="1724138"/>
          </a:xfrm>
        </p:grpSpPr>
        <p:pic>
          <p:nvPicPr>
            <p:cNvPr id="3075" name="Picture 3" descr="D:\_Boulot\Affaires\Eiffage Construction\Images PPT\Sans-titre-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018" y="1090733"/>
              <a:ext cx="744269" cy="1218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à coins arrondis 2"/>
            <p:cNvSpPr/>
            <p:nvPr/>
          </p:nvSpPr>
          <p:spPr>
            <a:xfrm>
              <a:off x="3170395" y="620689"/>
              <a:ext cx="1224650" cy="425588"/>
            </a:xfrm>
            <a:prstGeom prst="wedgeRoundRectCallout">
              <a:avLst/>
            </a:prstGeom>
            <a:gradFill>
              <a:gsLst>
                <a:gs pos="0">
                  <a:srgbClr val="006AB1"/>
                </a:gs>
                <a:gs pos="93000">
                  <a:srgbClr val="4997CE"/>
                </a:gs>
              </a:gsLst>
            </a:gradFill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fr-FR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" name="ZoneTexte 3"/>
            <p:cNvSpPr txBox="1"/>
            <p:nvPr/>
          </p:nvSpPr>
          <p:spPr>
            <a:xfrm>
              <a:off x="2771295" y="585555"/>
              <a:ext cx="20167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50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Hébergement</a:t>
              </a:r>
              <a:endParaRPr lang="fr-FR" sz="15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3203848" y="772939"/>
              <a:ext cx="11882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50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sur Internet</a:t>
              </a:r>
              <a:endParaRPr lang="fr-FR" sz="15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endParaRPr lang="fr-FR" sz="1600" dirty="0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35496" y="980729"/>
            <a:ext cx="3770360" cy="1925416"/>
            <a:chOff x="35496" y="980729"/>
            <a:chExt cx="3770360" cy="1925416"/>
          </a:xfrm>
        </p:grpSpPr>
        <p:sp>
          <p:nvSpPr>
            <p:cNvPr id="9247" name="Text Box 16"/>
            <p:cNvSpPr txBox="1">
              <a:spLocks noChangeArrowheads="1"/>
            </p:cNvSpPr>
            <p:nvPr/>
          </p:nvSpPr>
          <p:spPr bwMode="auto">
            <a:xfrm>
              <a:off x="35496" y="980729"/>
              <a:ext cx="1872208" cy="864096"/>
            </a:xfrm>
            <a:prstGeom prst="rect">
              <a:avLst/>
            </a:prstGeom>
            <a:gradFill>
              <a:gsLst>
                <a:gs pos="0">
                  <a:srgbClr val="1D842E"/>
                </a:gs>
                <a:gs pos="96260">
                  <a:srgbClr val="82B000"/>
                </a:gs>
                <a:gs pos="80000">
                  <a:srgbClr val="82B000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fr-FR"/>
              </a:defPPr>
              <a:lvl1pPr algn="ctr">
                <a:defRPr sz="2400" b="1" spc="100">
                  <a:ln w="18000">
                    <a:solidFill>
                      <a:schemeClr val="accent1">
                        <a:satMod val="200000"/>
                        <a:tint val="72000"/>
                      </a:schemeClr>
                    </a:solidFill>
                    <a:prstDash val="solid"/>
                  </a:ln>
                  <a:solidFill>
                    <a:schemeClr val="accent1">
                      <a:satMod val="280000"/>
                      <a:tint val="100000"/>
                      <a:alpha val="5700"/>
                    </a:schemeClr>
                  </a:solidFill>
                  <a:effectLst>
                    <a:outerShdw blurRad="25000" dist="20000" dir="16020000" algn="tl">
                      <a:schemeClr val="accent1">
                        <a:satMod val="200000"/>
                        <a:shade val="1000"/>
                        <a:alpha val="60000"/>
                      </a:schemeClr>
                    </a:outerShdw>
                  </a:effectLst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fr-FR" sz="1400" cap="all" spc="0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</a:rPr>
                <a:t>Inspection DES </a:t>
              </a:r>
              <a:endParaRPr lang="fr-FR" sz="1400" cap="all" spc="0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endParaRPr>
            </a:p>
            <a:p>
              <a:r>
                <a:rPr lang="fr-FR" sz="1400" cap="all" spc="0" dirty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</a:rPr>
                <a:t>zones en OPR </a:t>
              </a:r>
              <a:r>
                <a:rPr lang="fr-FR" sz="1400" cap="all" spc="0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</a:rPr>
                <a:t>PAR</a:t>
              </a:r>
            </a:p>
            <a:p>
              <a:r>
                <a:rPr lang="fr-FR" sz="1400" cap="all" spc="0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</a:rPr>
                <a:t>LES CONDUCTEURS</a:t>
              </a:r>
            </a:p>
          </p:txBody>
        </p:sp>
        <p:pic>
          <p:nvPicPr>
            <p:cNvPr id="3074" name="Picture 2" descr="D:\_Boulot\Affaires\Eiffage Construction\Images PPT\Sans-titre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942"/>
            <a:stretch/>
          </p:blipFill>
          <p:spPr bwMode="auto">
            <a:xfrm rot="20018319">
              <a:off x="269774" y="1502913"/>
              <a:ext cx="3004981" cy="140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e 7"/>
            <p:cNvGrpSpPr/>
            <p:nvPr/>
          </p:nvGrpSpPr>
          <p:grpSpPr>
            <a:xfrm>
              <a:off x="2129626" y="2431921"/>
              <a:ext cx="1676230" cy="276999"/>
              <a:chOff x="2185085" y="1254226"/>
              <a:chExt cx="1676230" cy="276999"/>
            </a:xfrm>
          </p:grpSpPr>
          <p:sp>
            <p:nvSpPr>
              <p:cNvPr id="44" name="ZoneTexte 43"/>
              <p:cNvSpPr txBox="1"/>
              <p:nvPr/>
            </p:nvSpPr>
            <p:spPr>
              <a:xfrm>
                <a:off x="2366960" y="1254226"/>
                <a:ext cx="14943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/>
                  <a:t> </a:t>
                </a:r>
                <a:r>
                  <a:rPr lang="fr-FR" sz="1200" dirty="0" smtClean="0"/>
                  <a:t>Validation</a:t>
                </a:r>
                <a:endParaRPr lang="fr-FR" sz="1200" dirty="0"/>
              </a:p>
            </p:txBody>
          </p:sp>
          <p:pic>
            <p:nvPicPr>
              <p:cNvPr id="3079" name="Picture 7" descr="D:\_Boulot\Projet Bouton\clean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5085" y="1262637"/>
                <a:ext cx="258379" cy="2583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/>
            <p:cNvGrpSpPr/>
            <p:nvPr/>
          </p:nvGrpSpPr>
          <p:grpSpPr>
            <a:xfrm>
              <a:off x="2149672" y="1063769"/>
              <a:ext cx="1467838" cy="276999"/>
              <a:chOff x="2137170" y="2445291"/>
              <a:chExt cx="1467838" cy="276999"/>
            </a:xfrm>
          </p:grpSpPr>
          <p:sp>
            <p:nvSpPr>
              <p:cNvPr id="6" name="ZoneTexte 5"/>
              <p:cNvSpPr txBox="1"/>
              <p:nvPr/>
            </p:nvSpPr>
            <p:spPr>
              <a:xfrm>
                <a:off x="2314275" y="2445291"/>
                <a:ext cx="129073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/>
                  <a:t> </a:t>
                </a:r>
                <a:r>
                  <a:rPr lang="fr-FR" sz="1200" dirty="0" smtClean="0"/>
                  <a:t>Création</a:t>
                </a:r>
                <a:endParaRPr lang="fr-FR" sz="1200" dirty="0"/>
              </a:p>
            </p:txBody>
          </p:sp>
          <p:pic>
            <p:nvPicPr>
              <p:cNvPr id="3080" name="Picture 8" descr="D:\_Boulot\Affaires\Eiffage Construction\Images PPT\Sans-titre-6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7170" y="2479243"/>
                <a:ext cx="223742" cy="2237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233" name="Line 34"/>
          <p:cNvSpPr>
            <a:spLocks noChangeShapeType="1"/>
          </p:cNvSpPr>
          <p:nvPr/>
        </p:nvSpPr>
        <p:spPr bwMode="auto">
          <a:xfrm flipH="1" flipV="1">
            <a:off x="4395045" y="1917700"/>
            <a:ext cx="2448120" cy="1755896"/>
          </a:xfrm>
          <a:prstGeom prst="line">
            <a:avLst/>
          </a:prstGeom>
          <a:gradFill>
            <a:gsLst>
              <a:gs pos="0">
                <a:srgbClr val="1D842E"/>
              </a:gs>
              <a:gs pos="96260">
                <a:srgbClr val="82B000"/>
              </a:gs>
              <a:gs pos="80000">
                <a:srgbClr val="82B000"/>
              </a:gs>
            </a:gsLst>
          </a:gradFill>
          <a:ln>
            <a:headEnd/>
            <a:tailEnd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fr-FR" sz="1400" b="1" cap="all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+mn-lt"/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6372200" y="3734541"/>
            <a:ext cx="2232248" cy="1998715"/>
            <a:chOff x="6372200" y="3734541"/>
            <a:chExt cx="2232248" cy="1998715"/>
          </a:xfrm>
        </p:grpSpPr>
        <p:pic>
          <p:nvPicPr>
            <p:cNvPr id="3078" name="Picture 6" descr="D:\_Boulot\Affaires\Eiffage Construction\Images PPT\Sans-titre-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4444" y="3874467"/>
              <a:ext cx="1719767" cy="1104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2" name="Text Box 17"/>
            <p:cNvSpPr txBox="1">
              <a:spLocks noChangeArrowheads="1"/>
            </p:cNvSpPr>
            <p:nvPr/>
          </p:nvSpPr>
          <p:spPr bwMode="auto">
            <a:xfrm>
              <a:off x="6372200" y="4995172"/>
              <a:ext cx="2232248" cy="738084"/>
            </a:xfrm>
            <a:prstGeom prst="rect">
              <a:avLst/>
            </a:prstGeom>
            <a:gradFill>
              <a:gsLst>
                <a:gs pos="55000">
                  <a:srgbClr val="B381D9"/>
                </a:gs>
                <a:gs pos="100000">
                  <a:srgbClr val="B767DB"/>
                </a:gs>
                <a:gs pos="7000">
                  <a:srgbClr val="8C3EC6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fr-FR"/>
              </a:defPPr>
              <a:lvl1pPr algn="ctr">
                <a:defRPr sz="1400" b="1" cap="all" spc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fr-FR" dirty="0" smtClean="0"/>
                <a:t>ACCEPTATION PAR</a:t>
              </a:r>
            </a:p>
            <a:p>
              <a:r>
                <a:rPr lang="fr-FR" dirty="0" smtClean="0"/>
                <a:t>LES CONDUCTEURS</a:t>
              </a:r>
            </a:p>
            <a:p>
              <a:r>
                <a:rPr lang="fr-FR" dirty="0" smtClean="0"/>
                <a:t>PUIS LA MOE &amp; MOA</a:t>
              </a:r>
              <a:endParaRPr lang="fr-FR" dirty="0"/>
            </a:p>
          </p:txBody>
        </p:sp>
        <p:pic>
          <p:nvPicPr>
            <p:cNvPr id="43" name="Picture 7" descr="D:\_Boulot\Projet Bouton\clea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5764" y="3734541"/>
              <a:ext cx="825179" cy="825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e 19"/>
          <p:cNvGrpSpPr/>
          <p:nvPr/>
        </p:nvGrpSpPr>
        <p:grpSpPr>
          <a:xfrm>
            <a:off x="395536" y="3366945"/>
            <a:ext cx="2034036" cy="1929898"/>
            <a:chOff x="395536" y="3366945"/>
            <a:chExt cx="2034036" cy="1929898"/>
          </a:xfrm>
        </p:grpSpPr>
        <p:sp>
          <p:nvSpPr>
            <p:cNvPr id="9237" name="Text Box 13"/>
            <p:cNvSpPr txBox="1">
              <a:spLocks noChangeArrowheads="1"/>
            </p:cNvSpPr>
            <p:nvPr/>
          </p:nvSpPr>
          <p:spPr bwMode="auto">
            <a:xfrm>
              <a:off x="395536" y="4399562"/>
              <a:ext cx="2034036" cy="897281"/>
            </a:xfrm>
            <a:prstGeom prst="rect">
              <a:avLst/>
            </a:prstGeom>
            <a:gradFill>
              <a:gsLst>
                <a:gs pos="0">
                  <a:srgbClr val="E2AC00"/>
                </a:gs>
                <a:gs pos="100000">
                  <a:srgbClr val="FFFF00"/>
                </a:gs>
                <a:gs pos="70000">
                  <a:srgbClr val="FFC000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fr-FR"/>
              </a:defPPr>
              <a:lvl1pPr algn="ctr">
                <a:defRPr sz="1200" b="1" cap="all" spc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fr-FR" dirty="0" smtClean="0"/>
                <a:t>Envoi </a:t>
              </a:r>
              <a:r>
                <a:rPr lang="fr-FR" dirty="0"/>
                <a:t>par mail des </a:t>
              </a:r>
              <a:endParaRPr lang="fr-FR" dirty="0" smtClean="0"/>
            </a:p>
            <a:p>
              <a:r>
                <a:rPr lang="fr-FR" dirty="0" smtClean="0"/>
                <a:t>Réserves Sur plan</a:t>
              </a:r>
            </a:p>
            <a:p>
              <a:r>
                <a:rPr lang="fr-FR" dirty="0" smtClean="0"/>
                <a:t>Aux sous-traitants</a:t>
              </a:r>
              <a:endParaRPr lang="fr-FR" dirty="0"/>
            </a:p>
          </p:txBody>
        </p:sp>
        <p:pic>
          <p:nvPicPr>
            <p:cNvPr id="2051" name="Picture 3" descr="D:\_Boulot\Projet Bouton\E-mail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5906" y="3366945"/>
              <a:ext cx="892716" cy="892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39" name="Text Box 15"/>
          <p:cNvSpPr txBox="1">
            <a:spLocks noChangeArrowheads="1"/>
          </p:cNvSpPr>
          <p:nvPr/>
        </p:nvSpPr>
        <p:spPr bwMode="auto">
          <a:xfrm>
            <a:off x="3586846" y="3284985"/>
            <a:ext cx="2124700" cy="725706"/>
          </a:xfrm>
          <a:prstGeom prst="rect">
            <a:avLst/>
          </a:prstGeom>
          <a:gradFill>
            <a:gsLst>
              <a:gs pos="0">
                <a:srgbClr val="E2AC00"/>
              </a:gs>
              <a:gs pos="100000">
                <a:srgbClr val="FFFF00"/>
              </a:gs>
              <a:gs pos="70000">
                <a:srgbClr val="FFC000"/>
              </a:gs>
            </a:gsLst>
          </a:gradFill>
          <a:ln>
            <a:headEnd/>
            <a:tailEnd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fr-FR"/>
            </a:defPPr>
            <a:lvl1pPr algn="ctr">
              <a:defRPr sz="1200" b="1" cap="all" spc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fr-FR" dirty="0"/>
              <a:t>Le </a:t>
            </a:r>
            <a:r>
              <a:rPr lang="fr-FR" dirty="0" smtClean="0"/>
              <a:t>sous-traitant</a:t>
            </a:r>
          </a:p>
          <a:p>
            <a:r>
              <a:rPr lang="fr-FR" dirty="0" smtClean="0"/>
              <a:t>ACQUITTE Les réserves</a:t>
            </a:r>
          </a:p>
          <a:p>
            <a:r>
              <a:rPr lang="fr-FR" dirty="0" smtClean="0"/>
              <a:t>qu’il </a:t>
            </a:r>
            <a:r>
              <a:rPr lang="fr-FR" dirty="0"/>
              <a:t>a </a:t>
            </a:r>
            <a:r>
              <a:rPr lang="fr-FR" dirty="0" smtClean="0"/>
              <a:t>levées</a:t>
            </a:r>
            <a:endParaRPr lang="fr-FR" dirty="0"/>
          </a:p>
        </p:txBody>
      </p:sp>
      <p:grpSp>
        <p:nvGrpSpPr>
          <p:cNvPr id="23" name="Groupe 22"/>
          <p:cNvGrpSpPr/>
          <p:nvPr/>
        </p:nvGrpSpPr>
        <p:grpSpPr>
          <a:xfrm>
            <a:off x="5571974" y="877939"/>
            <a:ext cx="3320506" cy="1929977"/>
            <a:chOff x="5571974" y="877939"/>
            <a:chExt cx="3320506" cy="1929977"/>
          </a:xfrm>
        </p:grpSpPr>
        <p:pic>
          <p:nvPicPr>
            <p:cNvPr id="3076" name="Picture 4" descr="D:\_Boulot\Plaquette Ecom CDC\6 RptSynth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1974" y="1234020"/>
              <a:ext cx="951078" cy="713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Picture 9" descr="D:\_Boulot\Affaires\Eiffage Construction\Images PPT\administrator_ad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1917" y="1357714"/>
              <a:ext cx="827881" cy="827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Rectangle à coins arrondis 50"/>
            <p:cNvSpPr/>
            <p:nvPr/>
          </p:nvSpPr>
          <p:spPr>
            <a:xfrm>
              <a:off x="7197865" y="877939"/>
              <a:ext cx="1224650" cy="425588"/>
            </a:xfrm>
            <a:prstGeom prst="wedgeRoundRectCallout">
              <a:avLst/>
            </a:prstGeom>
            <a:gradFill>
              <a:gsLst>
                <a:gs pos="0">
                  <a:srgbClr val="C422C8"/>
                </a:gs>
                <a:gs pos="100000">
                  <a:srgbClr val="F0AAEB"/>
                </a:gs>
                <a:gs pos="70000">
                  <a:srgbClr val="EA86E3"/>
                </a:gs>
              </a:gsLst>
            </a:gradFill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sz="15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6256658" y="2204573"/>
              <a:ext cx="2635822" cy="603343"/>
            </a:xfrm>
            <a:prstGeom prst="rect">
              <a:avLst/>
            </a:prstGeom>
            <a:gradFill>
              <a:gsLst>
                <a:gs pos="0">
                  <a:srgbClr val="C422C8"/>
                </a:gs>
                <a:gs pos="100000">
                  <a:srgbClr val="F0AAEB"/>
                </a:gs>
                <a:gs pos="70000">
                  <a:srgbClr val="EA86E3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fr-FR"/>
              </a:defPPr>
              <a:lvl1pPr algn="ctr">
                <a:defRPr sz="1400" b="1" cap="all" spc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/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r>
                <a:rPr lang="fr-FR" dirty="0" smtClean="0"/>
                <a:t>PREPARATION, </a:t>
              </a:r>
            </a:p>
            <a:p>
              <a:r>
                <a:rPr lang="fr-FR" dirty="0" smtClean="0"/>
                <a:t>COORDINATION &amp; ANALYSE</a:t>
              </a:r>
              <a:endParaRPr lang="fr-FR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164677" y="929150"/>
              <a:ext cx="130035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50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Coordinateur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77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0" grpId="0" animBg="1"/>
      <p:bldP spid="9241" grpId="0" animBg="1"/>
      <p:bldP spid="9242" grpId="0" animBg="1"/>
      <p:bldP spid="9227" grpId="0" animBg="1"/>
      <p:bldP spid="92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6120680" cy="593750"/>
          </a:xfrm>
        </p:spPr>
        <p:txBody>
          <a:bodyPr/>
          <a:lstStyle/>
          <a:p>
            <a:pPr algn="l"/>
            <a:r>
              <a:rPr lang="fr-FR" sz="1600" b="1" dirty="0" smtClean="0">
                <a:solidFill>
                  <a:schemeClr val="bg1"/>
                </a:solidFill>
              </a:rPr>
              <a:t>La solution logicielle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6022359" y="1755496"/>
            <a:ext cx="2963526" cy="4337800"/>
            <a:chOff x="6022359" y="1294873"/>
            <a:chExt cx="2963526" cy="4337800"/>
          </a:xfrm>
        </p:grpSpPr>
        <p:sp>
          <p:nvSpPr>
            <p:cNvPr id="7" name="Rectangle 6"/>
            <p:cNvSpPr/>
            <p:nvPr/>
          </p:nvSpPr>
          <p:spPr>
            <a:xfrm>
              <a:off x="6022359" y="1803003"/>
              <a:ext cx="2694068" cy="38296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078" name="Picture 6" descr="D:\_Boulot\Affaires\Eiffage Construction\Images PPT\ensemble-icones-libres-psd4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74" r="10137"/>
            <a:stretch/>
          </p:blipFill>
          <p:spPr bwMode="auto">
            <a:xfrm>
              <a:off x="6084168" y="1869386"/>
              <a:ext cx="2376264" cy="199405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/>
            <p:cNvSpPr txBox="1"/>
            <p:nvPr/>
          </p:nvSpPr>
          <p:spPr>
            <a:xfrm>
              <a:off x="6022359" y="1294873"/>
              <a:ext cx="2694067" cy="405935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fr-FR" sz="1800" dirty="0"/>
                <a:t>Application </a:t>
              </a:r>
              <a:r>
                <a:rPr lang="fr-FR" sz="1800" dirty="0" smtClean="0"/>
                <a:t>Web</a:t>
              </a:r>
              <a:endParaRPr lang="fr-FR" sz="1800" dirty="0"/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7668344" y="3863445"/>
              <a:ext cx="1317541" cy="1265172"/>
            </a:xfrm>
            <a:prstGeom prst="ellipse">
              <a:avLst/>
            </a:prstGeom>
            <a:gradFill>
              <a:gsLst>
                <a:gs pos="0">
                  <a:srgbClr val="E2AC00"/>
                </a:gs>
                <a:gs pos="100000">
                  <a:srgbClr val="FFFF00"/>
                </a:gs>
                <a:gs pos="70000">
                  <a:srgbClr val="FFC000"/>
                </a:gs>
              </a:gsLst>
            </a:gradFill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GB" sz="14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</a:rPr>
                <a:t>Lecture</a:t>
              </a:r>
              <a:endParaRPr lang="en-GB" sz="1400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endParaRPr>
            </a:p>
            <a:p>
              <a:pPr algn="ctr"/>
              <a:r>
                <a:rPr lang="en-GB" sz="14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</a:rPr>
                <a:t>&amp; ECRITURE </a:t>
              </a:r>
            </a:p>
            <a:p>
              <a:pPr algn="ctr"/>
              <a:r>
                <a:rPr lang="en-GB" sz="1400" cap="all" dirty="0" smtClean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</a:rPr>
                <a:t>Full </a:t>
              </a:r>
              <a:r>
                <a:rPr lang="en-GB" sz="1400" cap="all" dirty="0">
                  <a:ln w="9000" cmpd="sng">
                    <a:noFill/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</a:rPr>
                <a:t>Web</a:t>
              </a:r>
            </a:p>
          </p:txBody>
        </p:sp>
        <p:pic>
          <p:nvPicPr>
            <p:cNvPr id="3079" name="Picture 7" descr="D:\_Boulot\Affaires\Eiffage Construction\Images PPT\browser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39" y="3151917"/>
              <a:ext cx="1044435" cy="1044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1" descr="D:\_Boulot\Affaires\Eiffage Construction\Images PPT\Sans-titre-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7390" y="2489096"/>
              <a:ext cx="958985" cy="70096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5" descr="D:\_Boulot\Affaires\Eiffage Construction\Images PPT\Sans-titre-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2818446"/>
              <a:ext cx="601198" cy="43841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e 3"/>
          <p:cNvGrpSpPr/>
          <p:nvPr/>
        </p:nvGrpSpPr>
        <p:grpSpPr>
          <a:xfrm>
            <a:off x="298759" y="1755496"/>
            <a:ext cx="2694068" cy="4337800"/>
            <a:chOff x="3246084" y="1294873"/>
            <a:chExt cx="2694068" cy="4337800"/>
          </a:xfrm>
        </p:grpSpPr>
        <p:sp>
          <p:nvSpPr>
            <p:cNvPr id="32" name="ZoneTexte 31"/>
            <p:cNvSpPr txBox="1"/>
            <p:nvPr/>
          </p:nvSpPr>
          <p:spPr>
            <a:xfrm>
              <a:off x="3246084" y="1294873"/>
              <a:ext cx="2694068" cy="405935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fr-FR"/>
              </a:defPPr>
              <a:lvl1pPr algn="ctr"/>
            </a:lstStyle>
            <a:p>
              <a:r>
                <a:rPr lang="fr-FR" sz="1800" dirty="0"/>
                <a:t>Application embarquée</a:t>
              </a:r>
            </a:p>
          </p:txBody>
        </p:sp>
        <p:grpSp>
          <p:nvGrpSpPr>
            <p:cNvPr id="10" name="Groupe 9"/>
            <p:cNvGrpSpPr/>
            <p:nvPr/>
          </p:nvGrpSpPr>
          <p:grpSpPr>
            <a:xfrm>
              <a:off x="3702226" y="2060848"/>
              <a:ext cx="1877886" cy="1323922"/>
              <a:chOff x="3503328" y="2060848"/>
              <a:chExt cx="1877886" cy="1323922"/>
            </a:xfrm>
          </p:grpSpPr>
          <p:pic>
            <p:nvPicPr>
              <p:cNvPr id="6146" name="Picture 2" descr="D:\_Boulot\Affaires\Eiffage Construction\Images PPT\menu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3328" y="2060848"/>
                <a:ext cx="1877886" cy="132392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83" name="Picture 11" descr="D:\_Boulot\Plaquette Ecom CDC\7 AppliDeportee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4422" y="2186958"/>
                <a:ext cx="1029585" cy="7919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84" name="Picture 12" descr="D:\_Boulot\Plaquette Ecom CDC\plan-batiment-associatif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209824" y="2236279"/>
                <a:ext cx="573413" cy="73463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47" name="Picture 3" descr="D:\_Boulot\Affaires\Eiffage Construction\Images PPT\Sans-titre-2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66685">
              <a:off x="3515882" y="3536345"/>
              <a:ext cx="913328" cy="1506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D:\_Boulot\Affaires\Eiffage Construction\Images PPT\Filer - iPhone Main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43747">
              <a:off x="4756990" y="3515138"/>
              <a:ext cx="650699" cy="12651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http://www.cd-concept.com/images/screenshots/PDA/image023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7" t="23812" r="15324" b="30653"/>
            <a:stretch/>
          </p:blipFill>
          <p:spPr bwMode="auto">
            <a:xfrm rot="21443747">
              <a:off x="4811275" y="3775247"/>
              <a:ext cx="540830" cy="688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30"/>
            <p:cNvSpPr/>
            <p:nvPr/>
          </p:nvSpPr>
          <p:spPr>
            <a:xfrm>
              <a:off x="3246084" y="1803003"/>
              <a:ext cx="2694068" cy="3829670"/>
            </a:xfrm>
            <a:prstGeom prst="rect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3131840" y="560111"/>
            <a:ext cx="2773464" cy="4332262"/>
            <a:chOff x="467543" y="1294873"/>
            <a:chExt cx="2700924" cy="4332262"/>
          </a:xfrm>
        </p:grpSpPr>
        <p:grpSp>
          <p:nvGrpSpPr>
            <p:cNvPr id="6" name="Groupe 5"/>
            <p:cNvGrpSpPr/>
            <p:nvPr/>
          </p:nvGrpSpPr>
          <p:grpSpPr>
            <a:xfrm>
              <a:off x="467544" y="1294873"/>
              <a:ext cx="2700923" cy="4332262"/>
              <a:chOff x="-2683132" y="1336470"/>
              <a:chExt cx="2700923" cy="433226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-2678982" y="1839062"/>
                <a:ext cx="2694068" cy="382967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ZoneTexte 41"/>
              <p:cNvSpPr txBox="1"/>
              <p:nvPr/>
            </p:nvSpPr>
            <p:spPr>
              <a:xfrm>
                <a:off x="-2683132" y="1336470"/>
                <a:ext cx="2700923" cy="405935"/>
              </a:xfrm>
              <a:prstGeom prst="rect">
                <a:avLst/>
              </a:prstGeom>
              <a:ln>
                <a:solidFill>
                  <a:srgbClr val="92D05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algn="ctr">
                  <a:defRPr>
                    <a:solidFill>
                      <a:schemeClr val="dk1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fr-FR" sz="1800" dirty="0" smtClean="0"/>
                  <a:t>Application bureautique</a:t>
                </a:r>
                <a:endParaRPr lang="fr-FR" sz="1800" dirty="0"/>
              </a:p>
            </p:txBody>
          </p:sp>
          <p:pic>
            <p:nvPicPr>
              <p:cNvPr id="3080" name="Picture 8" descr="D:\_Boulot\Affaires\Eiffage Construction\Images PPT\1340632677_laptop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032751" y="1958429"/>
                <a:ext cx="1509859" cy="15098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9" descr="D:\_Boulot\Affaires\Eiffage Construction\Images PPT\administrator_add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618912" y="2304875"/>
                <a:ext cx="1087908" cy="10879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85" name="Picture 13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84286" y="2160690"/>
                <a:ext cx="175905" cy="1759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86" name="Picture 14" descr="D:\_Boulot\ProjetIcone\raw\webalpha128.pn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84286" y="2392882"/>
                <a:ext cx="197298" cy="1972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7" name="Picture 3" descr="D:\_Boulot\Affaires\Eiffage Construction\Images PPT\Sans-titre-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5833" y="3284984"/>
              <a:ext cx="744269" cy="1218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ZoneTexte 48"/>
            <p:cNvSpPr txBox="1"/>
            <p:nvPr/>
          </p:nvSpPr>
          <p:spPr>
            <a:xfrm>
              <a:off x="467543" y="4668376"/>
              <a:ext cx="2698219" cy="4059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fr-FR" sz="1800" dirty="0" smtClean="0"/>
                <a:t>Base de données </a:t>
              </a:r>
            </a:p>
            <a:p>
              <a:r>
                <a:rPr lang="fr-FR" sz="1800" dirty="0" smtClean="0"/>
                <a:t>hébergée ou locale</a:t>
              </a:r>
            </a:p>
          </p:txBody>
        </p:sp>
      </p:grpSp>
      <p:pic>
        <p:nvPicPr>
          <p:cNvPr id="50" name="Picture 2" descr="D:\_Boulot\Affaires\Eiffage Construction\Images PPT\Sans-titre-1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5" r="26942"/>
          <a:stretch/>
        </p:blipFill>
        <p:spPr bwMode="auto">
          <a:xfrm rot="21285161">
            <a:off x="2466313" y="4543820"/>
            <a:ext cx="1135656" cy="126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D:\_Boulot\Affaires\Eiffage Construction\Images PPT\Sans-titre-1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5" r="26942"/>
          <a:stretch/>
        </p:blipFill>
        <p:spPr bwMode="auto">
          <a:xfrm rot="314839" flipH="1">
            <a:off x="5499171" y="4566088"/>
            <a:ext cx="1135656" cy="126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96834" y="4469050"/>
            <a:ext cx="2830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ProGest </a:t>
            </a: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Construction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8759" y="5653291"/>
            <a:ext cx="2694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ProGest </a:t>
            </a: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051778" y="5669309"/>
            <a:ext cx="2694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ProGest </a:t>
            </a:r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</a:t>
            </a:r>
            <a:endParaRPr lang="fr-FR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5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0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107504" y="3674435"/>
            <a:ext cx="3240115" cy="2130829"/>
            <a:chOff x="212365" y="3599038"/>
            <a:chExt cx="3240115" cy="2130829"/>
          </a:xfrm>
        </p:grpSpPr>
        <p:grpSp>
          <p:nvGrpSpPr>
            <p:cNvPr id="15" name="Groupe 14"/>
            <p:cNvGrpSpPr/>
            <p:nvPr/>
          </p:nvGrpSpPr>
          <p:grpSpPr>
            <a:xfrm>
              <a:off x="212365" y="3599038"/>
              <a:ext cx="3240115" cy="2130829"/>
              <a:chOff x="359530" y="4053037"/>
              <a:chExt cx="3240115" cy="2130829"/>
            </a:xfrm>
          </p:grpSpPr>
          <p:sp>
            <p:nvSpPr>
              <p:cNvPr id="63" name="Rectangle à coins arrondis 62"/>
              <p:cNvSpPr/>
              <p:nvPr/>
            </p:nvSpPr>
            <p:spPr>
              <a:xfrm flipH="1">
                <a:off x="495597" y="4553107"/>
                <a:ext cx="2448271" cy="1630759"/>
              </a:xfrm>
              <a:prstGeom prst="roundRect">
                <a:avLst/>
              </a:prstGeom>
              <a:gradFill flip="none" rotWithShape="1">
                <a:gsLst>
                  <a:gs pos="0">
                    <a:srgbClr val="E2E2E2"/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2700000" scaled="1"/>
                <a:tileRect/>
              </a:gradFill>
              <a:effectLst>
                <a:outerShdw blurRad="203200" dist="50800" dir="5400000" algn="t" rotWithShape="0">
                  <a:prstClr val="black">
                    <a:alpha val="42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2700" h="0"/>
                <a:contourClr>
                  <a:schemeClr val="bg1"/>
                </a:contourClr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4" name="Rectangle à coins arrondis 63"/>
              <p:cNvSpPr/>
              <p:nvPr/>
            </p:nvSpPr>
            <p:spPr>
              <a:xfrm flipH="1">
                <a:off x="1893219" y="4053037"/>
                <a:ext cx="1307230" cy="538067"/>
              </a:xfrm>
              <a:prstGeom prst="wedgeRoundRectCallout">
                <a:avLst/>
              </a:prstGeom>
              <a:gradFill>
                <a:gsLst>
                  <a:gs pos="0">
                    <a:srgbClr val="1D842E"/>
                  </a:gs>
                  <a:gs pos="93000">
                    <a:srgbClr val="82B000"/>
                  </a:gs>
                </a:gsLst>
              </a:gradFill>
              <a:ln>
                <a:headEnd/>
                <a:tailEnd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r>
                  <a:rPr lang="fr-FR" sz="1400" dirty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Entreprises</a:t>
                </a:r>
              </a:p>
              <a:p>
                <a:pPr algn="ctr"/>
                <a:r>
                  <a:rPr lang="fr-FR" sz="1400" dirty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sous-traitantes</a:t>
                </a:r>
              </a:p>
            </p:txBody>
          </p:sp>
          <p:sp>
            <p:nvSpPr>
              <p:cNvPr id="65" name="ZoneTexte 64"/>
              <p:cNvSpPr txBox="1"/>
              <p:nvPr/>
            </p:nvSpPr>
            <p:spPr>
              <a:xfrm flipH="1">
                <a:off x="511770" y="4578540"/>
                <a:ext cx="3087875" cy="123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sz="300" dirty="0" smtClean="0"/>
              </a:p>
              <a:p>
                <a:r>
                  <a:rPr lang="fr-FR" sz="1300" dirty="0" smtClean="0"/>
                  <a:t>Visualisation &amp; mise à jour des</a:t>
                </a:r>
              </a:p>
              <a:p>
                <a:r>
                  <a:rPr lang="fr-FR" sz="1300" dirty="0" smtClean="0"/>
                  <a:t>réserves par Internet</a:t>
                </a:r>
              </a:p>
              <a:p>
                <a:r>
                  <a:rPr lang="fr-FR" sz="1300" dirty="0" smtClean="0"/>
                  <a:t>Impression ou export </a:t>
                </a:r>
                <a:r>
                  <a:rPr lang="fr-FR" sz="1300" dirty="0"/>
                  <a:t>Excel des </a:t>
                </a:r>
                <a:r>
                  <a:rPr lang="fr-FR" sz="1300" dirty="0" smtClean="0"/>
                  <a:t>données possible</a:t>
                </a:r>
                <a:endParaRPr lang="fr-FR" sz="1300" dirty="0"/>
              </a:p>
              <a:p>
                <a:endParaRPr lang="fr-FR" sz="1300" dirty="0" smtClean="0"/>
              </a:p>
              <a:p>
                <a:endParaRPr lang="fr-FR" sz="300" dirty="0"/>
              </a:p>
              <a:p>
                <a:endParaRPr lang="fr-FR" sz="300" dirty="0" smtClean="0"/>
              </a:p>
            </p:txBody>
          </p:sp>
          <p:pic>
            <p:nvPicPr>
              <p:cNvPr id="66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00CC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359530" y="5102880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00CC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359530" y="4653886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7" name="Picture 9" descr="D:\_Boulot\Affaires\Eiffage Construction\Images PPT\1340701272_application-vnd.ms-exce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9659" y="5029086"/>
              <a:ext cx="699093" cy="699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D:\_Boulot\Affaires\Eiffage Construction\Images PPT\Excel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8315" y="5064489"/>
              <a:ext cx="182037" cy="182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9" name="Picture 11" descr="D:\_Boulot\Affaires\Eiffage Construction\Images PPT\Sans-titre-4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8009" y="5062619"/>
              <a:ext cx="840702" cy="61450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3" name="Picture 15" descr="D:\_Boulot\Affaires\Eiffage Construction\Images PPT\Sans-titre-8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909" y="5069145"/>
              <a:ext cx="833717" cy="60798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237437" cy="665758"/>
          </a:xfrm>
        </p:spPr>
        <p:txBody>
          <a:bodyPr/>
          <a:lstStyle/>
          <a:p>
            <a:pPr algn="l"/>
            <a:r>
              <a:rPr lang="fr-FR" sz="1600" b="1" dirty="0" smtClean="0">
                <a:solidFill>
                  <a:schemeClr val="bg1"/>
                </a:solidFill>
              </a:rPr>
              <a:t>Les acteurs concernés et les modes d’accès 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5940152" y="764704"/>
            <a:ext cx="3384376" cy="2726779"/>
            <a:chOff x="5940152" y="764704"/>
            <a:chExt cx="3384376" cy="2726779"/>
          </a:xfrm>
        </p:grpSpPr>
        <p:grpSp>
          <p:nvGrpSpPr>
            <p:cNvPr id="31" name="Groupe 30"/>
            <p:cNvGrpSpPr/>
            <p:nvPr/>
          </p:nvGrpSpPr>
          <p:grpSpPr>
            <a:xfrm>
              <a:off x="5940152" y="764704"/>
              <a:ext cx="3384376" cy="2726779"/>
              <a:chOff x="5868144" y="925127"/>
              <a:chExt cx="3384376" cy="2726779"/>
            </a:xfrm>
          </p:grpSpPr>
          <p:sp>
            <p:nvSpPr>
              <p:cNvPr id="32" name="Rectangle à coins arrondis 31"/>
              <p:cNvSpPr/>
              <p:nvPr/>
            </p:nvSpPr>
            <p:spPr>
              <a:xfrm>
                <a:off x="6156177" y="1425197"/>
                <a:ext cx="2664295" cy="1630759"/>
              </a:xfrm>
              <a:prstGeom prst="roundRect">
                <a:avLst/>
              </a:prstGeom>
              <a:gradFill flip="none" rotWithShape="1">
                <a:gsLst>
                  <a:gs pos="0">
                    <a:srgbClr val="E2E2E2"/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2700000" scaled="1"/>
                <a:tileRect/>
              </a:gradFill>
              <a:effectLst>
                <a:outerShdw blurRad="203200" dist="50800" dir="5400000" algn="t" rotWithShape="0">
                  <a:prstClr val="black">
                    <a:alpha val="42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2700" h="0"/>
                <a:contourClr>
                  <a:schemeClr val="bg1"/>
                </a:contourClr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3" name="Rectangle à coins arrondis 32"/>
              <p:cNvSpPr/>
              <p:nvPr/>
            </p:nvSpPr>
            <p:spPr>
              <a:xfrm>
                <a:off x="5868144" y="925127"/>
                <a:ext cx="1307230" cy="538067"/>
              </a:xfrm>
              <a:prstGeom prst="wedgeRoundRectCallout">
                <a:avLst/>
              </a:prstGeom>
              <a:gradFill>
                <a:gsLst>
                  <a:gs pos="0">
                    <a:srgbClr val="006AB1"/>
                  </a:gs>
                  <a:gs pos="93000">
                    <a:srgbClr val="4997CE"/>
                  </a:gs>
                </a:gsLst>
              </a:gradFill>
              <a:ln>
                <a:headEnd/>
                <a:tailEnd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r>
                  <a:rPr lang="fr-FR" sz="1400" dirty="0" smtClea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Administrateur</a:t>
                </a:r>
              </a:p>
              <a:p>
                <a:pPr algn="ctr"/>
                <a:r>
                  <a:rPr lang="fr-FR" sz="1400" dirty="0" smtClea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ProGest</a:t>
                </a:r>
                <a:endParaRPr lang="fr-FR" sz="140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grpSp>
            <p:nvGrpSpPr>
              <p:cNvPr id="34" name="Groupe 33"/>
              <p:cNvGrpSpPr/>
              <p:nvPr/>
            </p:nvGrpSpPr>
            <p:grpSpPr>
              <a:xfrm>
                <a:off x="7956376" y="2613426"/>
                <a:ext cx="1062694" cy="1038480"/>
                <a:chOff x="3925082" y="5348688"/>
                <a:chExt cx="1509859" cy="1509859"/>
              </a:xfrm>
            </p:grpSpPr>
            <p:pic>
              <p:nvPicPr>
                <p:cNvPr id="40" name="Picture 8" descr="D:\_Boulot\Affaires\Eiffage Construction\Images PPT\1340632677_laptop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25082" y="5348688"/>
                  <a:ext cx="1509859" cy="150985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1" name="Picture 13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40941" y="5591510"/>
                  <a:ext cx="175904" cy="1759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2" name="Picture 14" descr="D:\_Boulot\ProjetIcone\raw\webalpha128.png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40941" y="5823703"/>
                  <a:ext cx="197299" cy="1972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5" name="ZoneTexte 34"/>
              <p:cNvSpPr txBox="1"/>
              <p:nvPr/>
            </p:nvSpPr>
            <p:spPr>
              <a:xfrm>
                <a:off x="6164645" y="1521053"/>
                <a:ext cx="30878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300" dirty="0" smtClean="0"/>
                  <a:t>Saisie des données de référence</a:t>
                </a:r>
              </a:p>
              <a:p>
                <a:endParaRPr lang="fr-FR" sz="400" dirty="0" smtClean="0"/>
              </a:p>
              <a:p>
                <a:r>
                  <a:rPr lang="fr-FR" sz="1300" dirty="0" smtClean="0"/>
                  <a:t>Modification de fond des données</a:t>
                </a:r>
              </a:p>
              <a:p>
                <a:r>
                  <a:rPr lang="fr-FR" sz="1300" dirty="0" smtClean="0"/>
                  <a:t>manipulées</a:t>
                </a:r>
              </a:p>
              <a:p>
                <a:endParaRPr lang="fr-FR" sz="300" dirty="0"/>
              </a:p>
              <a:p>
                <a:r>
                  <a:rPr lang="fr-FR" sz="1300" dirty="0" smtClean="0"/>
                  <a:t>Administration des base de</a:t>
                </a:r>
              </a:p>
              <a:p>
                <a:r>
                  <a:rPr lang="fr-FR" sz="1300" dirty="0" smtClean="0"/>
                  <a:t>données des chantiers via Access</a:t>
                </a:r>
              </a:p>
            </p:txBody>
          </p:sp>
          <p:pic>
            <p:nvPicPr>
              <p:cNvPr id="36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07671" y="1818354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07671" y="1579247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07671" y="2270196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099" name="Picture 3" descr="D:\_Boulot\Affaires\Eiffage Construction\Images PPT\Access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842" y="2464708"/>
              <a:ext cx="754511" cy="754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Picture 2" descr="D:\_Boulot\Affaires\Eiffage Construction\Images PPT\1340697137_arrow_updown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68288">
            <a:off x="5533934" y="4373218"/>
            <a:ext cx="542573" cy="5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e 18"/>
          <p:cNvGrpSpPr/>
          <p:nvPr/>
        </p:nvGrpSpPr>
        <p:grpSpPr>
          <a:xfrm>
            <a:off x="5951644" y="3587243"/>
            <a:ext cx="3372884" cy="2650069"/>
            <a:chOff x="5879636" y="925127"/>
            <a:chExt cx="3372884" cy="2650069"/>
          </a:xfrm>
        </p:grpSpPr>
        <p:sp>
          <p:nvSpPr>
            <p:cNvPr id="3" name="Rectangle à coins arrondis 2"/>
            <p:cNvSpPr/>
            <p:nvPr/>
          </p:nvSpPr>
          <p:spPr>
            <a:xfrm>
              <a:off x="6156177" y="1425197"/>
              <a:ext cx="2448271" cy="1630759"/>
            </a:xfrm>
            <a:prstGeom prst="roundRect">
              <a:avLst/>
            </a:prstGeom>
            <a:gradFill flip="none" rotWithShape="1">
              <a:gsLst>
                <a:gs pos="0">
                  <a:srgbClr val="E2E2E2"/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2700000" scaled="1"/>
              <a:tileRect/>
            </a:gradFill>
            <a:effectLst>
              <a:outerShdw blurRad="203200" dist="50800" dir="5400000" algn="t" rotWithShape="0">
                <a:prstClr val="black">
                  <a:alpha val="42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contourW="12700">
              <a:bevelT w="12700" h="0"/>
              <a:contourClr>
                <a:schemeClr val="bg1"/>
              </a:contourClr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Rectangle à coins arrondis 9"/>
            <p:cNvSpPr/>
            <p:nvPr/>
          </p:nvSpPr>
          <p:spPr>
            <a:xfrm>
              <a:off x="5879636" y="925127"/>
              <a:ext cx="1307230" cy="538067"/>
            </a:xfrm>
            <a:prstGeom prst="wedgeRoundRectCallout">
              <a:avLst/>
            </a:prstGeom>
            <a:gradFill>
              <a:gsLst>
                <a:gs pos="0">
                  <a:srgbClr val="006AB1"/>
                </a:gs>
                <a:gs pos="93000">
                  <a:srgbClr val="4997CE"/>
                </a:gs>
              </a:gsLst>
            </a:gradFill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fr-FR" sz="140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Coordinateur</a:t>
              </a:r>
            </a:p>
            <a:p>
              <a:pPr algn="ctr"/>
              <a:r>
                <a:rPr lang="fr-FR" sz="140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du chantier</a:t>
              </a:r>
              <a:endParaRPr lang="fr-FR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2" name="Groupe 1"/>
            <p:cNvGrpSpPr/>
            <p:nvPr/>
          </p:nvGrpSpPr>
          <p:grpSpPr>
            <a:xfrm>
              <a:off x="7956376" y="2536716"/>
              <a:ext cx="1062694" cy="1038480"/>
              <a:chOff x="3925082" y="5237159"/>
              <a:chExt cx="1509859" cy="1509859"/>
            </a:xfrm>
          </p:grpSpPr>
          <p:pic>
            <p:nvPicPr>
              <p:cNvPr id="9" name="Picture 8" descr="D:\_Boulot\Affaires\Eiffage Construction\Images PPT\1340632677_laptop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82" y="5237159"/>
                <a:ext cx="1509859" cy="15098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13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0942" y="5463950"/>
                <a:ext cx="175905" cy="1759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" name="Picture 14" descr="D:\_Boulot\ProjetIcone\raw\webalpha128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0942" y="5696142"/>
                <a:ext cx="197298" cy="1972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ZoneTexte 10"/>
            <p:cNvSpPr txBox="1"/>
            <p:nvPr/>
          </p:nvSpPr>
          <p:spPr>
            <a:xfrm>
              <a:off x="6164645" y="1521053"/>
              <a:ext cx="308787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00" dirty="0" smtClean="0"/>
                <a:t>Préparation &amp; modification </a:t>
              </a:r>
            </a:p>
            <a:p>
              <a:r>
                <a:rPr lang="fr-FR" sz="1300" dirty="0" smtClean="0"/>
                <a:t>mineure de la base de données</a:t>
              </a:r>
            </a:p>
            <a:p>
              <a:endParaRPr lang="fr-FR" sz="300" dirty="0" smtClean="0"/>
            </a:p>
            <a:p>
              <a:r>
                <a:rPr lang="fr-FR" sz="1300" dirty="0" smtClean="0"/>
                <a:t>Validation </a:t>
              </a:r>
              <a:r>
                <a:rPr lang="fr-FR" sz="1300" dirty="0"/>
                <a:t>des </a:t>
              </a:r>
              <a:r>
                <a:rPr lang="fr-FR" sz="1300" dirty="0" smtClean="0"/>
                <a:t>données saisies </a:t>
              </a:r>
            </a:p>
            <a:p>
              <a:r>
                <a:rPr lang="fr-FR" sz="1300" dirty="0" smtClean="0"/>
                <a:t>par </a:t>
              </a:r>
              <a:r>
                <a:rPr lang="fr-FR" sz="1300" dirty="0"/>
                <a:t>les </a:t>
              </a:r>
              <a:r>
                <a:rPr lang="fr-FR" sz="1300" dirty="0" smtClean="0"/>
                <a:t>différents intervenants</a:t>
              </a:r>
            </a:p>
            <a:p>
              <a:endParaRPr lang="fr-FR" sz="300" dirty="0"/>
            </a:p>
            <a:p>
              <a:r>
                <a:rPr lang="fr-FR" sz="1300" dirty="0" smtClean="0"/>
                <a:t>Suivi mails automatiques</a:t>
              </a:r>
            </a:p>
            <a:p>
              <a:endParaRPr lang="fr-FR" sz="300" dirty="0" smtClean="0"/>
            </a:p>
            <a:p>
              <a:r>
                <a:rPr lang="fr-FR" sz="1300" dirty="0" smtClean="0"/>
                <a:t>Export vers les tablettes</a:t>
              </a:r>
            </a:p>
            <a:p>
              <a:endParaRPr lang="fr-FR" sz="1300" dirty="0" smtClean="0"/>
            </a:p>
            <a:p>
              <a:endParaRPr lang="fr-FR" sz="1300" dirty="0"/>
            </a:p>
            <a:p>
              <a:endParaRPr lang="fr-FR" sz="1300" dirty="0"/>
            </a:p>
          </p:txBody>
        </p:sp>
        <p:pic>
          <p:nvPicPr>
            <p:cNvPr id="25" name="Picture 2" descr="D:\_Boulot\Affaires\Eiffage Construction\Images PPT\1340635814_previous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007671" y="2037766"/>
              <a:ext cx="239106" cy="239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D:\_Boulot\Affaires\Eiffage Construction\Images PPT\1340635814_previous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007671" y="1579247"/>
              <a:ext cx="239106" cy="239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D:\_Boulot\Affaires\Eiffage Construction\Images PPT\1340635814_previous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007671" y="2443732"/>
              <a:ext cx="239106" cy="239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D:\_Boulot\Affaires\Eiffage Construction\Images PPT\1340635814_previous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007671" y="2697032"/>
              <a:ext cx="239106" cy="239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3" name="Picture 2" descr="D:\_Boulot\Affaires\Eiffage Construction\Images PPT\1340697137_arrow_updown.png"/>
          <p:cNvPicPr>
            <a:picLocks noChangeAspect="1" noChangeArrowheads="1"/>
          </p:cNvPicPr>
          <p:nvPr/>
        </p:nvPicPr>
        <p:blipFill>
          <a:blip r:embed="rId15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28389">
            <a:off x="5530471" y="2095107"/>
            <a:ext cx="542573" cy="5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e 22"/>
          <p:cNvGrpSpPr/>
          <p:nvPr/>
        </p:nvGrpSpPr>
        <p:grpSpPr>
          <a:xfrm>
            <a:off x="107504" y="764704"/>
            <a:ext cx="3240115" cy="2474294"/>
            <a:chOff x="179513" y="764704"/>
            <a:chExt cx="3240115" cy="2474294"/>
          </a:xfrm>
        </p:grpSpPr>
        <p:grpSp>
          <p:nvGrpSpPr>
            <p:cNvPr id="21" name="Groupe 20"/>
            <p:cNvGrpSpPr/>
            <p:nvPr/>
          </p:nvGrpSpPr>
          <p:grpSpPr>
            <a:xfrm>
              <a:off x="179513" y="764704"/>
              <a:ext cx="2840919" cy="2474294"/>
              <a:chOff x="179513" y="764704"/>
              <a:chExt cx="2840919" cy="2474294"/>
            </a:xfrm>
          </p:grpSpPr>
          <p:sp>
            <p:nvSpPr>
              <p:cNvPr id="45" name="Rectangle à coins arrondis 44"/>
              <p:cNvSpPr/>
              <p:nvPr/>
            </p:nvSpPr>
            <p:spPr>
              <a:xfrm flipH="1">
                <a:off x="315580" y="1274299"/>
                <a:ext cx="2448271" cy="1630759"/>
              </a:xfrm>
              <a:prstGeom prst="roundRect">
                <a:avLst/>
              </a:prstGeom>
              <a:gradFill flip="none" rotWithShape="1">
                <a:gsLst>
                  <a:gs pos="0">
                    <a:srgbClr val="E2E2E2"/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2700000" scaled="1"/>
                <a:tileRect/>
              </a:gradFill>
              <a:effectLst>
                <a:outerShdw blurRad="203200" dist="50800" dir="5400000" algn="t" rotWithShape="0">
                  <a:prstClr val="black">
                    <a:alpha val="42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2700" h="0"/>
                <a:contourClr>
                  <a:schemeClr val="bg1"/>
                </a:contourClr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46" name="Rectangle à coins arrondis 45"/>
              <p:cNvSpPr/>
              <p:nvPr/>
            </p:nvSpPr>
            <p:spPr>
              <a:xfrm flipH="1">
                <a:off x="1713202" y="764704"/>
                <a:ext cx="1307230" cy="538067"/>
              </a:xfrm>
              <a:prstGeom prst="wedgeRoundRectCallout">
                <a:avLst/>
              </a:prstGeom>
              <a:gradFill>
                <a:gsLst>
                  <a:gs pos="0">
                    <a:srgbClr val="1D842E"/>
                  </a:gs>
                  <a:gs pos="93000">
                    <a:srgbClr val="82B000"/>
                  </a:gs>
                </a:gsLst>
              </a:gradFill>
              <a:ln>
                <a:headEnd/>
                <a:tailEnd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r>
                  <a:rPr lang="fr-FR" sz="1400" dirty="0" smtClea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Conducteur</a:t>
                </a:r>
              </a:p>
              <a:p>
                <a:pPr algn="ctr"/>
                <a:r>
                  <a:rPr lang="fr-FR" sz="1400" dirty="0" smtClea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de chantier</a:t>
                </a:r>
                <a:endParaRPr lang="fr-FR" sz="140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pic>
            <p:nvPicPr>
              <p:cNvPr id="54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00CC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79513" y="1824072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00CC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79513" y="1375078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Picture 2" descr="D:\_Boulot\Affaires\Eiffage Construction\Images PPT\1340635814_previous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00CC0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79513" y="2239563"/>
                <a:ext cx="239106" cy="2391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Groupe 13"/>
              <p:cNvGrpSpPr/>
              <p:nvPr/>
            </p:nvGrpSpPr>
            <p:grpSpPr>
              <a:xfrm>
                <a:off x="650630" y="2347506"/>
                <a:ext cx="1778169" cy="891492"/>
                <a:chOff x="736736" y="2770840"/>
                <a:chExt cx="2035064" cy="1020287"/>
              </a:xfrm>
            </p:grpSpPr>
            <p:pic>
              <p:nvPicPr>
                <p:cNvPr id="2055" name="Picture 7" descr="D:\_Boulot\Affaires\Eiffage Construction\Images PPT\Asus_5.png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6736" y="2827798"/>
                  <a:ext cx="2035064" cy="96332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2" name="Picture 4" descr="D:\_Boulot\Affaires\Eiffage Construction\Images PPT\Sans-titre-2.png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1548850" y="2637394"/>
                  <a:ext cx="410835" cy="67772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48" name="ZoneTexte 47"/>
            <p:cNvSpPr txBox="1"/>
            <p:nvPr/>
          </p:nvSpPr>
          <p:spPr>
            <a:xfrm flipH="1">
              <a:off x="331753" y="1299732"/>
              <a:ext cx="3087875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00" dirty="0" smtClean="0"/>
                <a:t>Export vers tablettes des </a:t>
              </a:r>
            </a:p>
            <a:p>
              <a:r>
                <a:rPr lang="fr-FR" sz="1300" dirty="0" smtClean="0"/>
                <a:t>données centrales</a:t>
              </a:r>
            </a:p>
            <a:p>
              <a:endParaRPr lang="fr-FR" sz="300" dirty="0" smtClean="0"/>
            </a:p>
            <a:p>
              <a:r>
                <a:rPr lang="fr-FR" sz="1300" dirty="0" smtClean="0"/>
                <a:t>Mise à jour des données avec</a:t>
              </a:r>
            </a:p>
            <a:p>
              <a:r>
                <a:rPr lang="fr-FR" sz="1300" dirty="0" smtClean="0"/>
                <a:t>la tablette</a:t>
              </a:r>
            </a:p>
            <a:p>
              <a:endParaRPr lang="fr-FR" sz="300" dirty="0"/>
            </a:p>
            <a:p>
              <a:r>
                <a:rPr lang="fr-FR" sz="1300" dirty="0" smtClean="0"/>
                <a:t>Retour vers le serveur central</a:t>
              </a:r>
            </a:p>
            <a:p>
              <a:endParaRPr lang="fr-FR" sz="300" dirty="0" smtClean="0"/>
            </a:p>
          </p:txBody>
        </p:sp>
      </p:grpSp>
      <p:pic>
        <p:nvPicPr>
          <p:cNvPr id="61" name="Picture 2" descr="D:\_Boulot\Affaires\Eiffage Construction\Images PPT\1340697137_arrow_up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68288">
            <a:off x="2820408" y="2051455"/>
            <a:ext cx="542573" cy="5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e 17"/>
          <p:cNvGrpSpPr/>
          <p:nvPr/>
        </p:nvGrpSpPr>
        <p:grpSpPr>
          <a:xfrm>
            <a:off x="3383401" y="1942854"/>
            <a:ext cx="2226389" cy="2755812"/>
            <a:chOff x="3566817" y="2317590"/>
            <a:chExt cx="2226389" cy="2755812"/>
          </a:xfrm>
        </p:grpSpPr>
        <p:sp>
          <p:nvSpPr>
            <p:cNvPr id="51" name="Rectangle à coins arrondis 50"/>
            <p:cNvSpPr/>
            <p:nvPr/>
          </p:nvSpPr>
          <p:spPr>
            <a:xfrm>
              <a:off x="3566817" y="2409722"/>
              <a:ext cx="2128787" cy="2593177"/>
            </a:xfrm>
            <a:prstGeom prst="roundRect">
              <a:avLst/>
            </a:prstGeom>
            <a:gradFill flip="none" rotWithShape="1">
              <a:gsLst>
                <a:gs pos="0">
                  <a:srgbClr val="E2E2E2"/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2700000" scaled="1"/>
              <a:tileRect/>
            </a:gradFill>
            <a:effectLst>
              <a:outerShdw blurRad="203200" dist="50800" dir="5400000" algn="t" rotWithShape="0">
                <a:prstClr val="black">
                  <a:alpha val="42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contourW="12700">
              <a:bevelT w="12700" h="0"/>
              <a:contourClr>
                <a:schemeClr val="bg1"/>
              </a:contourClr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3900681" y="2486004"/>
              <a:ext cx="12265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/>
                <a:t>Serveur Web</a:t>
              </a:r>
              <a:endParaRPr lang="fr-FR" sz="1400" dirty="0"/>
            </a:p>
          </p:txBody>
        </p:sp>
        <p:pic>
          <p:nvPicPr>
            <p:cNvPr id="50" name="Picture 7" descr="D:\_Boulot\Affaires\Eiffage Construction\Images PPT\browser.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09" y="2317590"/>
              <a:ext cx="717197" cy="717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D:\_Boulot\Affaires\Eiffage Construction\Images PPT\Sans-titre-1DB.pn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7155" y="2996952"/>
              <a:ext cx="1295400" cy="2076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ZoneTexte 29"/>
            <p:cNvSpPr txBox="1"/>
            <p:nvPr/>
          </p:nvSpPr>
          <p:spPr>
            <a:xfrm>
              <a:off x="4369148" y="4052585"/>
              <a:ext cx="5645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/>
                <a:t>BDD</a:t>
              </a:r>
              <a:endParaRPr lang="fr-FR" sz="1400" dirty="0"/>
            </a:p>
          </p:txBody>
        </p:sp>
      </p:grpSp>
      <p:pic>
        <p:nvPicPr>
          <p:cNvPr id="62" name="Picture 2" descr="D:\_Boulot\Affaires\Eiffage Construction\Images PPT\1340697137_arrow_up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28389">
            <a:off x="2806116" y="4436528"/>
            <a:ext cx="542573" cy="5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52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Références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4"/>
          <a:stretch/>
        </p:blipFill>
        <p:spPr>
          <a:xfrm>
            <a:off x="240631" y="548680"/>
            <a:ext cx="8662737" cy="56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0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à coins arrondis 26"/>
          <p:cNvSpPr/>
          <p:nvPr/>
        </p:nvSpPr>
        <p:spPr>
          <a:xfrm>
            <a:off x="395536" y="4941168"/>
            <a:ext cx="8565083" cy="1008112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effectLst>
            <a:outerShdw blurRad="203200" dist="508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contourW="12700">
            <a:bevelT w="12700" h="0"/>
            <a:contourClr>
              <a:schemeClr val="bg1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Prévoir environ 1 mois en amont pour la mise en service d’une nouvelle base de données par CD Concept et l’intégration des plans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6308986" cy="576064"/>
          </a:xfrm>
        </p:spPr>
        <p:txBody>
          <a:bodyPr/>
          <a:lstStyle/>
          <a:p>
            <a:pPr algn="l"/>
            <a:r>
              <a:rPr lang="fr-FR" sz="1600" b="1" dirty="0" smtClean="0">
                <a:solidFill>
                  <a:schemeClr val="bg1"/>
                </a:solidFill>
              </a:rPr>
              <a:t>OPR - Données calendaires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708791" y="1124744"/>
            <a:ext cx="7391601" cy="3356884"/>
            <a:chOff x="708791" y="1124744"/>
            <a:chExt cx="7391601" cy="3356884"/>
          </a:xfrm>
        </p:grpSpPr>
        <p:cxnSp>
          <p:nvCxnSpPr>
            <p:cNvPr id="26" name="Connecteur droit 25"/>
            <p:cNvCxnSpPr/>
            <p:nvPr/>
          </p:nvCxnSpPr>
          <p:spPr>
            <a:xfrm>
              <a:off x="913261" y="2321843"/>
              <a:ext cx="37269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lèche droite rayée 6"/>
            <p:cNvSpPr/>
            <p:nvPr/>
          </p:nvSpPr>
          <p:spPr>
            <a:xfrm>
              <a:off x="971215" y="2742931"/>
              <a:ext cx="864096" cy="288032"/>
            </a:xfrm>
            <a:prstGeom prst="stripedRightArrow">
              <a:avLst/>
            </a:prstGeom>
            <a:gradFill>
              <a:gsLst>
                <a:gs pos="0">
                  <a:srgbClr val="1D842E"/>
                </a:gs>
                <a:gs pos="35000">
                  <a:srgbClr val="82B000"/>
                </a:gs>
                <a:gs pos="100000">
                  <a:srgbClr val="B0EE00"/>
                </a:gs>
              </a:gsLst>
            </a:gradFill>
            <a:ln w="3175"/>
            <a:scene3d>
              <a:camera prst="orthographicFront"/>
              <a:lightRig rig="threePt" dir="t"/>
            </a:scene3d>
            <a:sp3d>
              <a:extrusionClr>
                <a:schemeClr val="accent4"/>
              </a:extrusionClr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924815" y="2526907"/>
              <a:ext cx="821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accent2"/>
                  </a:solidFill>
                </a:rPr>
                <a:t>15 jours</a:t>
              </a:r>
              <a:endParaRPr lang="fr-FR" sz="1400" dirty="0">
                <a:solidFill>
                  <a:schemeClr val="accent2"/>
                </a:solidFill>
              </a:endParaRP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1788911" y="3102971"/>
              <a:ext cx="821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accent2"/>
                  </a:solidFill>
                </a:defRPr>
              </a:lvl1pPr>
            </a:lstStyle>
            <a:p>
              <a:r>
                <a:rPr lang="fr-FR" sz="1400" dirty="0"/>
                <a:t>15 jours</a:t>
              </a:r>
            </a:p>
          </p:txBody>
        </p:sp>
        <p:sp>
          <p:nvSpPr>
            <p:cNvPr id="2" name="Losange 1"/>
            <p:cNvSpPr/>
            <p:nvPr/>
          </p:nvSpPr>
          <p:spPr>
            <a:xfrm>
              <a:off x="708791" y="2178215"/>
              <a:ext cx="288032" cy="276684"/>
            </a:xfrm>
            <a:prstGeom prst="diamond">
              <a:avLst/>
            </a:prstGeom>
            <a:gradFill>
              <a:gsLst>
                <a:gs pos="0">
                  <a:srgbClr val="FF0000"/>
                </a:gs>
                <a:gs pos="100000">
                  <a:srgbClr val="FF9B9B"/>
                </a:gs>
              </a:gsLst>
            </a:gradFill>
            <a:ln w="12700">
              <a:solidFill>
                <a:schemeClr val="accent6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1835311" y="2886947"/>
              <a:ext cx="23141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>
              <a:off x="2578396" y="3503303"/>
              <a:ext cx="15806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3158520" y="4048506"/>
              <a:ext cx="9814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lèche droite rayée 14"/>
            <p:cNvSpPr/>
            <p:nvPr/>
          </p:nvSpPr>
          <p:spPr>
            <a:xfrm>
              <a:off x="1833209" y="3348749"/>
              <a:ext cx="864096" cy="288032"/>
            </a:xfrm>
            <a:prstGeom prst="stripedRightArrow">
              <a:avLst/>
            </a:prstGeom>
            <a:gradFill>
              <a:gsLst>
                <a:gs pos="0">
                  <a:srgbClr val="1D842E"/>
                </a:gs>
                <a:gs pos="35000">
                  <a:srgbClr val="82B000"/>
                </a:gs>
                <a:gs pos="100000">
                  <a:srgbClr val="B0EE00"/>
                </a:gs>
              </a:gsLst>
            </a:gradFill>
            <a:ln w="3175"/>
            <a:scene3d>
              <a:camera prst="orthographicFront"/>
              <a:lightRig rig="threePt" dir="t"/>
            </a:scene3d>
            <a:sp3d>
              <a:extrusionClr>
                <a:schemeClr val="accent4"/>
              </a:extrusionClr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dk1"/>
                </a:solidFill>
              </a:endParaRPr>
            </a:p>
          </p:txBody>
        </p:sp>
        <p:sp>
          <p:nvSpPr>
            <p:cNvPr id="20" name="Flèche droite rayée 19"/>
            <p:cNvSpPr/>
            <p:nvPr/>
          </p:nvSpPr>
          <p:spPr>
            <a:xfrm>
              <a:off x="2767704" y="3895059"/>
              <a:ext cx="1152128" cy="297905"/>
            </a:xfrm>
            <a:prstGeom prst="stripedRightArrow">
              <a:avLst/>
            </a:prstGeom>
            <a:gradFill>
              <a:gsLst>
                <a:gs pos="0">
                  <a:srgbClr val="1D842E"/>
                </a:gs>
                <a:gs pos="35000">
                  <a:srgbClr val="82B000"/>
                </a:gs>
                <a:gs pos="100000">
                  <a:srgbClr val="B0EE00"/>
                </a:gs>
              </a:gsLst>
            </a:gradFill>
            <a:ln w="3175"/>
            <a:scene3d>
              <a:camera prst="orthographicFront"/>
              <a:lightRig rig="threePt" dir="t"/>
            </a:scene3d>
            <a:sp3d>
              <a:extrusionClr>
                <a:schemeClr val="accent4"/>
              </a:extrusionClr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dk1"/>
                </a:solidFill>
              </a:endParaRPr>
            </a:p>
          </p:txBody>
        </p:sp>
        <p:sp>
          <p:nvSpPr>
            <p:cNvPr id="21" name="Rectangle à coins arrondis 20"/>
            <p:cNvSpPr/>
            <p:nvPr/>
          </p:nvSpPr>
          <p:spPr>
            <a:xfrm>
              <a:off x="4149477" y="1805539"/>
              <a:ext cx="3950915" cy="2676089"/>
            </a:xfrm>
            <a:prstGeom prst="roundRect">
              <a:avLst/>
            </a:prstGeom>
            <a:gradFill flip="none" rotWithShape="1">
              <a:gsLst>
                <a:gs pos="0">
                  <a:srgbClr val="E2E2E2"/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2700000" scaled="1"/>
              <a:tileRect/>
            </a:gradFill>
            <a:effectLst>
              <a:outerShdw blurRad="203200" dist="50800" dir="5400000" algn="t" rotWithShape="0">
                <a:prstClr val="black">
                  <a:alpha val="42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contourW="12700">
              <a:bevelT w="12700" h="0"/>
              <a:contourClr>
                <a:schemeClr val="bg1"/>
              </a:contourClr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4246708" y="1938644"/>
              <a:ext cx="2996333" cy="227754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endParaRPr lang="fr-FR" sz="1400" b="1" dirty="0" smtClean="0">
                <a:ln w="17780" cmpd="sng">
                  <a:noFill/>
                  <a:prstDash val="solid"/>
                  <a:miter lim="800000"/>
                </a:ln>
              </a:endParaRPr>
            </a:p>
            <a:p>
              <a:r>
                <a:rPr lang="fr-FR" sz="1400" b="1" dirty="0" smtClean="0">
                  <a:ln w="17780" cmpd="sng">
                    <a:noFill/>
                    <a:prstDash val="solid"/>
                    <a:miter lim="800000"/>
                  </a:ln>
                </a:rPr>
                <a:t>Choix de la solution</a:t>
              </a:r>
            </a:p>
            <a:p>
              <a:endParaRPr lang="fr-FR" sz="2400" b="1" dirty="0" smtClean="0">
                <a:ln w="17780" cmpd="sng">
                  <a:noFill/>
                  <a:prstDash val="solid"/>
                  <a:miter lim="800000"/>
                </a:ln>
              </a:endParaRPr>
            </a:p>
            <a:p>
              <a:r>
                <a:rPr lang="fr-FR" sz="1400" b="1" dirty="0" smtClean="0">
                  <a:ln w="3175" cmpd="sng">
                    <a:noFill/>
                    <a:prstDash val="solid"/>
                    <a:miter lim="800000"/>
                  </a:ln>
                </a:rPr>
                <a:t>Mise en route d’un espace vierge</a:t>
              </a:r>
              <a:endParaRPr lang="fr-FR" sz="1400" b="1" dirty="0">
                <a:ln w="3175" cmpd="sng">
                  <a:noFill/>
                  <a:prstDash val="solid"/>
                  <a:miter lim="800000"/>
                </a:ln>
              </a:endParaRPr>
            </a:p>
            <a:p>
              <a:endParaRPr lang="fr-FR" sz="2400" b="1" dirty="0">
                <a:ln w="17780" cmpd="sng">
                  <a:noFill/>
                  <a:prstDash val="solid"/>
                  <a:miter lim="800000"/>
                </a:ln>
              </a:endParaRPr>
            </a:p>
            <a:p>
              <a:r>
                <a:rPr lang="fr-FR" sz="1400" b="1" dirty="0" smtClean="0">
                  <a:ln w="3175" cmpd="sng">
                    <a:noFill/>
                    <a:prstDash val="solid"/>
                    <a:miter lim="800000"/>
                  </a:ln>
                </a:rPr>
                <a:t>Intégration des données et plans</a:t>
              </a:r>
              <a:endParaRPr lang="fr-FR" sz="1400" b="1" dirty="0">
                <a:ln w="3175" cmpd="sng">
                  <a:noFill/>
                  <a:prstDash val="solid"/>
                  <a:miter lim="800000"/>
                </a:ln>
              </a:endParaRPr>
            </a:p>
            <a:p>
              <a:endParaRPr lang="fr-FR" sz="2400" b="1" dirty="0" smtClean="0">
                <a:ln w="3175" cmpd="sng">
                  <a:noFill/>
                  <a:prstDash val="solid"/>
                  <a:miter lim="800000"/>
                </a:ln>
              </a:endParaRPr>
            </a:p>
            <a:p>
              <a:r>
                <a:rPr lang="fr-FR" sz="1400" b="1" dirty="0" smtClean="0">
                  <a:ln w="3175" cmpd="sng">
                    <a:noFill/>
                    <a:prstDash val="solid"/>
                    <a:miter lim="800000"/>
                  </a:ln>
                </a:rPr>
                <a:t>Démarrage </a:t>
              </a:r>
              <a:r>
                <a:rPr lang="fr-FR" sz="1400" b="1" dirty="0">
                  <a:ln w="3175" cmpd="sng">
                    <a:noFill/>
                    <a:prstDash val="solid"/>
                    <a:miter lim="800000"/>
                  </a:ln>
                </a:rPr>
                <a:t>des </a:t>
              </a:r>
              <a:r>
                <a:rPr lang="fr-FR" sz="1400" b="1" dirty="0" smtClean="0">
                  <a:ln w="3175" cmpd="sng">
                    <a:noFill/>
                    <a:prstDash val="solid"/>
                    <a:miter lim="800000"/>
                  </a:ln>
                </a:rPr>
                <a:t>OPR</a:t>
              </a:r>
              <a:endParaRPr lang="fr-FR" sz="1400" b="1" dirty="0">
                <a:ln w="3175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22" name="Rectangle à coins arrondis 21"/>
            <p:cNvSpPr/>
            <p:nvPr/>
          </p:nvSpPr>
          <p:spPr>
            <a:xfrm>
              <a:off x="4067944" y="1124744"/>
              <a:ext cx="1307230" cy="538067"/>
            </a:xfrm>
            <a:prstGeom prst="wedgeRoundRectCallout">
              <a:avLst/>
            </a:prstGeom>
            <a:gradFill>
              <a:gsLst>
                <a:gs pos="0">
                  <a:srgbClr val="006AB1"/>
                </a:gs>
                <a:gs pos="93000">
                  <a:srgbClr val="4997CE"/>
                </a:gs>
              </a:gsLst>
            </a:gradFill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fr-FR" sz="140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Opérations</a:t>
              </a:r>
              <a:endParaRPr lang="fr-FR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7" name="Losange 16"/>
            <p:cNvSpPr/>
            <p:nvPr/>
          </p:nvSpPr>
          <p:spPr>
            <a:xfrm>
              <a:off x="2609970" y="3917553"/>
              <a:ext cx="288032" cy="276684"/>
            </a:xfrm>
            <a:prstGeom prst="diamond">
              <a:avLst/>
            </a:prstGeom>
            <a:gradFill>
              <a:gsLst>
                <a:gs pos="0">
                  <a:srgbClr val="FF0000"/>
                </a:gs>
                <a:gs pos="100000">
                  <a:srgbClr val="FF9B9B"/>
                </a:gs>
              </a:gsLst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0158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0" y="116632"/>
            <a:ext cx="6308986" cy="576064"/>
          </a:xfrm>
        </p:spPr>
        <p:txBody>
          <a:bodyPr/>
          <a:lstStyle/>
          <a:p>
            <a:pPr algn="l"/>
            <a:r>
              <a:rPr lang="fr-FR" sz="1600" b="1" dirty="0" smtClean="0">
                <a:solidFill>
                  <a:schemeClr val="bg1"/>
                </a:solidFill>
              </a:rPr>
              <a:t>Informations à transmettre par le chantier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043608" y="836712"/>
            <a:ext cx="585141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Dans le cadre des OPR 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 des bâtiments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 des niveaux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 des zones fonctionnelles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Listes des lots et sous lots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 des sous traitants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Liste des locaux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Plans </a:t>
            </a:r>
            <a:r>
              <a:rPr lang="fr-FR" sz="2400" dirty="0" err="1" smtClean="0">
                <a:latin typeface="Calibri" panose="020F0502020204030204" pitchFamily="34" charset="0"/>
              </a:rPr>
              <a:t>Autocad</a:t>
            </a:r>
            <a:r>
              <a:rPr lang="fr-FR" sz="2400" dirty="0" smtClean="0">
                <a:latin typeface="Calibri" panose="020F0502020204030204" pitchFamily="34" charset="0"/>
              </a:rPr>
              <a:t> ou PDF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 smtClean="0">
                <a:latin typeface="Calibri" panose="020F0502020204030204" pitchFamily="34" charset="0"/>
              </a:rPr>
              <a:t>Affinage des listes déroulantes</a:t>
            </a:r>
          </a:p>
          <a:p>
            <a:pPr marL="342900" indent="-342900">
              <a:buFont typeface="Arial" pitchFamily="34" charset="0"/>
              <a:buChar char="•"/>
            </a:pPr>
            <a:endParaRPr lang="fr-FR" sz="2400" dirty="0">
              <a:latin typeface="Calibri" panose="020F0502020204030204" pitchFamily="34" charset="0"/>
            </a:endParaRPr>
          </a:p>
          <a:p>
            <a:r>
              <a:rPr lang="fr-FR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Dans le cadre des avancements </a:t>
            </a:r>
            <a:r>
              <a:rPr lang="fr-FR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:</a:t>
            </a:r>
            <a:endParaRPr lang="fr-FR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>
                <a:latin typeface="Calibri" panose="020F0502020204030204" pitchFamily="34" charset="0"/>
              </a:rPr>
              <a:t>Liste des prestations architecturales et CET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>
                <a:latin typeface="Calibri" panose="020F0502020204030204" pitchFamily="34" charset="0"/>
              </a:rPr>
              <a:t>Tableau des portes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fr-FR" sz="2400" dirty="0">
                <a:latin typeface="Calibri" panose="020F0502020204030204" pitchFamily="34" charset="0"/>
              </a:rPr>
              <a:t>Liste des prestations par </a:t>
            </a:r>
            <a:r>
              <a:rPr lang="fr-FR" sz="2400" dirty="0" smtClean="0">
                <a:latin typeface="Calibri" panose="020F0502020204030204" pitchFamily="34" charset="0"/>
              </a:rPr>
              <a:t>local</a:t>
            </a:r>
            <a:endParaRPr lang="fr-FR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90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237437" cy="665758"/>
          </a:xfrm>
        </p:spPr>
        <p:txBody>
          <a:bodyPr/>
          <a:lstStyle/>
          <a:p>
            <a:pPr algn="l"/>
            <a:r>
              <a:rPr lang="fr-FR" sz="1600" b="1" dirty="0" smtClean="0">
                <a:solidFill>
                  <a:schemeClr val="bg1"/>
                </a:solidFill>
              </a:rPr>
              <a:t>Application Tablette : Accès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64593" y="620688"/>
            <a:ext cx="657225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sz="2400" dirty="0" smtClean="0">
                <a:solidFill>
                  <a:srgbClr val="82B000"/>
                </a:solidFill>
              </a:rPr>
              <a:t>Connexion authentifiée automatique</a:t>
            </a:r>
            <a:endParaRPr lang="fr-FR" sz="2400" dirty="0">
              <a:solidFill>
                <a:srgbClr val="82B000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622187" y="980728"/>
            <a:ext cx="7857062" cy="5243847"/>
            <a:chOff x="622187" y="980728"/>
            <a:chExt cx="7857062" cy="5243847"/>
          </a:xfrm>
        </p:grpSpPr>
        <p:pic>
          <p:nvPicPr>
            <p:cNvPr id="3076" name="Picture 4" descr="D:\_Boulot\Affaires\Eiffage Construction\Images PPT\Sans-titre-1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187" y="980728"/>
              <a:ext cx="7857062" cy="5243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1" name="Picture 3" descr="D:\_Boulot\Affaires\Eiffage Construction\Images PPT\Sans-titre-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132" y="1772816"/>
              <a:ext cx="6149118" cy="350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1546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Présentation Marseille">
  <a:themeElements>
    <a:clrScheme name="5_Chapitr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hapit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hapit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hapit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hapit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hapit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hapit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hapit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hapit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Chapitre">
  <a:themeElements>
    <a:clrScheme name="6_Chapitr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Chapit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hapit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hapit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hapit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hapit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hapit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hapit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hapit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Marseille</Template>
  <TotalTime>0</TotalTime>
  <Words>520</Words>
  <Application>Microsoft Office PowerPoint</Application>
  <PresentationFormat>Affichage à l'écran (4:3)</PresentationFormat>
  <Paragraphs>188</Paragraphs>
  <Slides>19</Slides>
  <Notes>5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3" baseType="lpstr">
      <vt:lpstr>Présentation Marseille</vt:lpstr>
      <vt:lpstr>6_Chapitre</vt:lpstr>
      <vt:lpstr>Image Photo Editor</vt:lpstr>
      <vt:lpstr>Présentation</vt:lpstr>
      <vt:lpstr>Présentation PowerPoint</vt:lpstr>
      <vt:lpstr>Objectifs recherchés</vt:lpstr>
      <vt:lpstr>Principe de Fonctionnement en phase OPR</vt:lpstr>
      <vt:lpstr>La solution logicielle</vt:lpstr>
      <vt:lpstr>Les acteurs concernés et les modes d’accès </vt:lpstr>
      <vt:lpstr>Références</vt:lpstr>
      <vt:lpstr>OPR - Données calendaires</vt:lpstr>
      <vt:lpstr>Informations à transmettre par le chantier</vt:lpstr>
      <vt:lpstr>Application Tablette : Accès</vt:lpstr>
      <vt:lpstr>Application Tablette : Liste des locaux et simplicité des filtres façon Excel</vt:lpstr>
      <vt:lpstr>Application Tablette : Saisie d’une réserve par liste déroulante</vt:lpstr>
      <vt:lpstr>Application Tablette : Saisie d’une réserve sur plan</vt:lpstr>
      <vt:lpstr>Application Tablette : Ajout de fichier multimédia</vt:lpstr>
      <vt:lpstr>Application Serveur : Connexion</vt:lpstr>
      <vt:lpstr>Application Serveur : Menus détaillés et validation des réserves</vt:lpstr>
      <vt:lpstr>Application Serveur : Exemples de rapport</vt:lpstr>
      <vt:lpstr>Application web : Exemples de rapport</vt:lpstr>
      <vt:lpstr>Coûts</vt:lpstr>
      <vt:lpstr>Coûts hébergement partenaire CD Concept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2012-04-05T09:30:01Z</dcterms:created>
  <dcterms:modified xsi:type="dcterms:W3CDTF">2016-09-09T09:15:58Z</dcterms:modified>
</cp:coreProperties>
</file>