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3717588" cy="10287000"/>
  <p:notesSz cx="7099300" cy="10234613"/>
  <p:defaultTextStyle>
    <a:defPPr>
      <a:defRPr lang="fr-FR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92" autoAdjust="0"/>
    <p:restoredTop sz="98721" autoAdjust="0"/>
  </p:normalViewPr>
  <p:slideViewPr>
    <p:cSldViewPr>
      <p:cViewPr varScale="1">
        <p:scale>
          <a:sx n="75" d="100"/>
          <a:sy n="75" d="100"/>
        </p:scale>
        <p:origin x="-1782" y="-108"/>
      </p:cViewPr>
      <p:guideLst>
        <p:guide orient="horz" pos="3240"/>
        <p:guide pos="43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28819" y="3195638"/>
            <a:ext cx="11659950" cy="22050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057638" y="5829300"/>
            <a:ext cx="9602312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29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00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B6B7-B8FA-4F98-AA43-D12229CEADBC}" type="datetimeFigureOut">
              <a:rPr lang="fr-FR" smtClean="0"/>
              <a:t>03/01/2014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45B0-D6F4-4726-BF4B-3EF4EA0AFD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349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B6B7-B8FA-4F98-AA43-D12229CEADBC}" type="datetimeFigureOut">
              <a:rPr lang="fr-FR" smtClean="0"/>
              <a:t>03/01/2014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45B0-D6F4-4726-BF4B-3EF4EA0AFD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586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945251" y="411957"/>
            <a:ext cx="3086457" cy="877728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80" y="411957"/>
            <a:ext cx="9030745" cy="877728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B6B7-B8FA-4F98-AA43-D12229CEADBC}" type="datetimeFigureOut">
              <a:rPr lang="fr-FR" smtClean="0"/>
              <a:t>03/01/2014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45B0-D6F4-4726-BF4B-3EF4EA0AFD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390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B6B7-B8FA-4F98-AA43-D12229CEADBC}" type="datetimeFigureOut">
              <a:rPr lang="fr-FR" smtClean="0"/>
              <a:t>03/01/2014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45B0-D6F4-4726-BF4B-3EF4EA0AFD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1348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83595" y="6610351"/>
            <a:ext cx="11659950" cy="2043113"/>
          </a:xfrm>
        </p:spPr>
        <p:txBody>
          <a:bodyPr anchor="t"/>
          <a:lstStyle>
            <a:lvl1pPr algn="l">
              <a:defRPr sz="6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83595" y="4360070"/>
            <a:ext cx="11659950" cy="2250281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B6B7-B8FA-4F98-AA43-D12229CEADBC}" type="datetimeFigureOut">
              <a:rPr lang="fr-FR" smtClean="0"/>
              <a:t>03/01/2014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45B0-D6F4-4726-BF4B-3EF4EA0AFD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0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80" y="2400301"/>
            <a:ext cx="6058601" cy="6788945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973107" y="2400301"/>
            <a:ext cx="6058601" cy="6788945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B6B7-B8FA-4F98-AA43-D12229CEADBC}" type="datetimeFigureOut">
              <a:rPr lang="fr-FR" smtClean="0"/>
              <a:t>03/01/2014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45B0-D6F4-4726-BF4B-3EF4EA0AFD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556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79" y="2302670"/>
            <a:ext cx="6060984" cy="959643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85879" y="3262312"/>
            <a:ext cx="6060984" cy="5926932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968345" y="2302670"/>
            <a:ext cx="6063364" cy="959643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968345" y="3262312"/>
            <a:ext cx="6063364" cy="5926932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B6B7-B8FA-4F98-AA43-D12229CEADBC}" type="datetimeFigureOut">
              <a:rPr lang="fr-FR" smtClean="0"/>
              <a:t>03/01/2014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45B0-D6F4-4726-BF4B-3EF4EA0AFD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966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B6B7-B8FA-4F98-AA43-D12229CEADBC}" type="datetimeFigureOut">
              <a:rPr lang="fr-FR" smtClean="0"/>
              <a:t>03/01/2014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45B0-D6F4-4726-BF4B-3EF4EA0AFD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155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B6B7-B8FA-4F98-AA43-D12229CEADBC}" type="datetimeFigureOut">
              <a:rPr lang="fr-FR" smtClean="0"/>
              <a:t>03/01/2014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45B0-D6F4-4726-BF4B-3EF4EA0AFD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0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80" y="409575"/>
            <a:ext cx="4512992" cy="1743075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63196" y="409576"/>
            <a:ext cx="7668513" cy="877967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5880" y="2152651"/>
            <a:ext cx="4512992" cy="7036595"/>
          </a:xfrm>
        </p:spPr>
        <p:txBody>
          <a:bodyPr/>
          <a:lstStyle>
            <a:lvl1pPr marL="0" indent="0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400"/>
            </a:lvl4pPr>
            <a:lvl5pPr marL="2743200" indent="0">
              <a:buNone/>
              <a:defRPr sz="1400"/>
            </a:lvl5pPr>
            <a:lvl6pPr marL="3429000" indent="0">
              <a:buNone/>
              <a:defRPr sz="1400"/>
            </a:lvl6pPr>
            <a:lvl7pPr marL="4114800" indent="0">
              <a:buNone/>
              <a:defRPr sz="1400"/>
            </a:lvl7pPr>
            <a:lvl8pPr marL="4800600" indent="0">
              <a:buNone/>
              <a:defRPr sz="1400"/>
            </a:lvl8pPr>
            <a:lvl9pPr marL="54864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B6B7-B8FA-4F98-AA43-D12229CEADBC}" type="datetimeFigureOut">
              <a:rPr lang="fr-FR" smtClean="0"/>
              <a:t>03/01/2014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45B0-D6F4-4726-BF4B-3EF4EA0AFD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4295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8743" y="7200900"/>
            <a:ext cx="8230553" cy="850107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688743" y="919162"/>
            <a:ext cx="8230553" cy="6172200"/>
          </a:xfrm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8743" y="8051007"/>
            <a:ext cx="8230553" cy="1207293"/>
          </a:xfrm>
        </p:spPr>
        <p:txBody>
          <a:bodyPr/>
          <a:lstStyle>
            <a:lvl1pPr marL="0" indent="0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400"/>
            </a:lvl4pPr>
            <a:lvl5pPr marL="2743200" indent="0">
              <a:buNone/>
              <a:defRPr sz="1400"/>
            </a:lvl5pPr>
            <a:lvl6pPr marL="3429000" indent="0">
              <a:buNone/>
              <a:defRPr sz="1400"/>
            </a:lvl6pPr>
            <a:lvl7pPr marL="4114800" indent="0">
              <a:buNone/>
              <a:defRPr sz="1400"/>
            </a:lvl7pPr>
            <a:lvl8pPr marL="4800600" indent="0">
              <a:buNone/>
              <a:defRPr sz="1400"/>
            </a:lvl8pPr>
            <a:lvl9pPr marL="54864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B6B7-B8FA-4F98-AA43-D12229CEADBC}" type="datetimeFigureOut">
              <a:rPr lang="fr-FR" smtClean="0"/>
              <a:t>03/01/2014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645B0-D6F4-4726-BF4B-3EF4EA0AFD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465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85880" y="411957"/>
            <a:ext cx="12345829" cy="1714500"/>
          </a:xfrm>
          <a:prstGeom prst="rect">
            <a:avLst/>
          </a:prstGeom>
        </p:spPr>
        <p:txBody>
          <a:bodyPr vert="horz" lIns="137160" tIns="68580" rIns="137160" bIns="6858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80" y="2400301"/>
            <a:ext cx="12345829" cy="6788945"/>
          </a:xfrm>
          <a:prstGeom prst="rect">
            <a:avLst/>
          </a:prstGeom>
        </p:spPr>
        <p:txBody>
          <a:bodyPr vert="horz" lIns="137160" tIns="68580" rIns="137160" bIns="6858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85879" y="9534526"/>
            <a:ext cx="3200771" cy="547688"/>
          </a:xfrm>
          <a:prstGeom prst="rect">
            <a:avLst/>
          </a:prstGeom>
        </p:spPr>
        <p:txBody>
          <a:bodyPr vert="horz" lIns="137160" tIns="68580" rIns="137160" bIns="6858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0B6B7-B8FA-4F98-AA43-D12229CEADBC}" type="datetimeFigureOut">
              <a:rPr lang="fr-FR" smtClean="0"/>
              <a:t>03/01/2014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686843" y="9534526"/>
            <a:ext cx="4343903" cy="547688"/>
          </a:xfrm>
          <a:prstGeom prst="rect">
            <a:avLst/>
          </a:prstGeom>
        </p:spPr>
        <p:txBody>
          <a:bodyPr vert="horz" lIns="137160" tIns="68580" rIns="137160" bIns="6858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830938" y="9534526"/>
            <a:ext cx="3200771" cy="547688"/>
          </a:xfrm>
          <a:prstGeom prst="rect">
            <a:avLst/>
          </a:prstGeom>
        </p:spPr>
        <p:txBody>
          <a:bodyPr vert="horz" lIns="137160" tIns="68580" rIns="137160" bIns="6858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645B0-D6F4-4726-BF4B-3EF4EA0AFD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5912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71600" rtl="0" eaLnBrk="1" latinLnBrk="0" hangingPunct="1"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137160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14425" indent="-428625" algn="l" defTabSz="1371600" rtl="0" eaLnBrk="1" latinLnBrk="0" hangingPunct="1">
        <a:spcBef>
          <a:spcPct val="20000"/>
        </a:spcBef>
        <a:buFont typeface="Arial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gif"/><Relationship Id="rId26" Type="http://schemas.openxmlformats.org/officeDocument/2006/relationships/image" Target="../media/image26.jpeg"/><Relationship Id="rId39" Type="http://schemas.openxmlformats.org/officeDocument/2006/relationships/image" Target="../media/image39.gif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34" Type="http://schemas.openxmlformats.org/officeDocument/2006/relationships/image" Target="../media/image34.gif"/><Relationship Id="rId42" Type="http://schemas.openxmlformats.org/officeDocument/2006/relationships/oleObject" Target="../embeddings/oleObject1.bin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gif"/><Relationship Id="rId25" Type="http://schemas.openxmlformats.org/officeDocument/2006/relationships/image" Target="../media/image25.jpeg"/><Relationship Id="rId33" Type="http://schemas.openxmlformats.org/officeDocument/2006/relationships/image" Target="../media/image33.png"/><Relationship Id="rId38" Type="http://schemas.openxmlformats.org/officeDocument/2006/relationships/image" Target="../media/image38.gif"/><Relationship Id="rId46" Type="http://schemas.openxmlformats.org/officeDocument/2006/relationships/image" Target="../media/image4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.png"/><Relationship Id="rId20" Type="http://schemas.openxmlformats.org/officeDocument/2006/relationships/image" Target="../media/image20.gif"/><Relationship Id="rId29" Type="http://schemas.openxmlformats.org/officeDocument/2006/relationships/image" Target="../media/image29.jpeg"/><Relationship Id="rId41" Type="http://schemas.openxmlformats.org/officeDocument/2006/relationships/image" Target="../media/image41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32" Type="http://schemas.openxmlformats.org/officeDocument/2006/relationships/image" Target="../media/image32.png"/><Relationship Id="rId37" Type="http://schemas.openxmlformats.org/officeDocument/2006/relationships/image" Target="../media/image37.gif"/><Relationship Id="rId40" Type="http://schemas.openxmlformats.org/officeDocument/2006/relationships/image" Target="../media/image40.gif"/><Relationship Id="rId45" Type="http://schemas.openxmlformats.org/officeDocument/2006/relationships/image" Target="../media/image2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28" Type="http://schemas.openxmlformats.org/officeDocument/2006/relationships/image" Target="../media/image28.jpeg"/><Relationship Id="rId36" Type="http://schemas.openxmlformats.org/officeDocument/2006/relationships/image" Target="../media/image36.gif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31" Type="http://schemas.openxmlformats.org/officeDocument/2006/relationships/image" Target="../media/image31.jpeg"/><Relationship Id="rId44" Type="http://schemas.openxmlformats.org/officeDocument/2006/relationships/oleObject" Target="../embeddings/oleObject2.bin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jpeg"/><Relationship Id="rId22" Type="http://schemas.openxmlformats.org/officeDocument/2006/relationships/image" Target="../media/image22.png"/><Relationship Id="rId27" Type="http://schemas.openxmlformats.org/officeDocument/2006/relationships/image" Target="../media/image27.jpeg"/><Relationship Id="rId30" Type="http://schemas.openxmlformats.org/officeDocument/2006/relationships/image" Target="../media/image30.jpeg"/><Relationship Id="rId35" Type="http://schemas.openxmlformats.org/officeDocument/2006/relationships/image" Target="../media/image35.gif"/><Relationship Id="rId4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95"/>
          <p:cNvSpPr/>
          <p:nvPr/>
        </p:nvSpPr>
        <p:spPr>
          <a:xfrm>
            <a:off x="5216031" y="7476253"/>
            <a:ext cx="1117995" cy="1023185"/>
          </a:xfrm>
          <a:prstGeom prst="rect">
            <a:avLst/>
          </a:prstGeom>
          <a:solidFill>
            <a:schemeClr val="accent6">
              <a:lumMod val="60000"/>
              <a:lumOff val="4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8" name="Tableau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519539"/>
              </p:ext>
            </p:extLst>
          </p:nvPr>
        </p:nvGraphicFramePr>
        <p:xfrm>
          <a:off x="9242381" y="9287696"/>
          <a:ext cx="2800989" cy="982992"/>
        </p:xfrm>
        <a:graphic>
          <a:graphicData uri="http://schemas.openxmlformats.org/drawingml/2006/table">
            <a:tbl>
              <a:tblPr>
                <a:tableStyleId>{10A1B5D5-9B99-4C35-A422-299274C87663}</a:tableStyleId>
              </a:tblPr>
              <a:tblGrid>
                <a:gridCol w="856773"/>
                <a:gridCol w="576064"/>
                <a:gridCol w="576064"/>
                <a:gridCol w="792088"/>
              </a:tblGrid>
              <a:tr h="84925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Client(s)</a:t>
                      </a:r>
                      <a:endParaRPr lang="fr-FR" sz="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41912" marR="41912" marT="20956" marB="20956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Ville</a:t>
                      </a:r>
                      <a:endParaRPr lang="fr-FR" sz="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41912" marR="41912" marT="20956" marB="20956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Projet</a:t>
                      </a:r>
                      <a:endParaRPr lang="fr-FR" sz="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41912" marR="41912" marT="20956" marB="20956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Libellé</a:t>
                      </a:r>
                      <a:endParaRPr lang="fr-FR" sz="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41912" marR="41912" marT="20956" marB="20956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l"/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Niger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MRS07-001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 err="1"/>
                        <a:t>Lixivation</a:t>
                      </a:r>
                      <a:r>
                        <a:rPr lang="fr-FR" sz="800" dirty="0"/>
                        <a:t> </a:t>
                      </a:r>
                      <a:r>
                        <a:rPr lang="fr-FR" sz="800" dirty="0" err="1"/>
                        <a:t>Somair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</a:tr>
              <a:tr h="124200">
                <a:tc>
                  <a:txBody>
                    <a:bodyPr/>
                    <a:lstStyle/>
                    <a:p>
                      <a:pPr algn="l"/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Martigues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MRS12-003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Ingénierie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</a:tr>
              <a:tr h="104384">
                <a:tc rowSpan="3">
                  <a:txBody>
                    <a:bodyPr/>
                    <a:lstStyle/>
                    <a:p>
                      <a:pPr algn="l"/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/>
                        <a:t>Barcelone</a:t>
                      </a:r>
                      <a:endParaRPr lang="fr-FR" sz="80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MRS10-028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HCK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</a:tr>
              <a:tr h="91824">
                <a:tc vMerge="1">
                  <a:txBody>
                    <a:bodyPr/>
                    <a:lstStyle/>
                    <a:p>
                      <a:pPr algn="l"/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Martigues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MRS12-005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 err="1"/>
                        <a:t>Steam</a:t>
                      </a:r>
                      <a:r>
                        <a:rPr lang="fr-FR" sz="800" dirty="0"/>
                        <a:t> Boiler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</a:tr>
              <a:tr h="156576">
                <a:tc vMerge="1">
                  <a:txBody>
                    <a:bodyPr/>
                    <a:lstStyle/>
                    <a:p>
                      <a:pPr algn="l"/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Martigues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/>
                        <a:t>MRS12-007</a:t>
                      </a:r>
                      <a:endParaRPr lang="fr-FR" sz="80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 err="1"/>
                        <a:t>Waste</a:t>
                      </a:r>
                      <a:r>
                        <a:rPr lang="fr-FR" sz="800" dirty="0"/>
                        <a:t> </a:t>
                      </a:r>
                      <a:r>
                        <a:rPr lang="fr-FR" sz="800" dirty="0" smtClean="0"/>
                        <a:t>Water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</a:tr>
            </a:tbl>
          </a:graphicData>
        </a:graphic>
      </p:graphicFrame>
      <p:grpSp>
        <p:nvGrpSpPr>
          <p:cNvPr id="127" name="Groupe 126"/>
          <p:cNvGrpSpPr/>
          <p:nvPr/>
        </p:nvGrpSpPr>
        <p:grpSpPr>
          <a:xfrm>
            <a:off x="304800" y="571500"/>
            <a:ext cx="13322746" cy="9414046"/>
            <a:chOff x="304800" y="571500"/>
            <a:chExt cx="13322746" cy="9414046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92389" y="7163151"/>
              <a:ext cx="2535157" cy="2732877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26946" y="571500"/>
              <a:ext cx="2109241" cy="1728192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2" name="Image 1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2918" y="7159724"/>
              <a:ext cx="3514966" cy="2825822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0" name="Image 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42176" y="3786961"/>
              <a:ext cx="919783" cy="1102733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0482" y="1221748"/>
              <a:ext cx="6264696" cy="6435214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1" name="Image 1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800" y="1255068"/>
              <a:ext cx="3377155" cy="2182671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76" name="Rectangle 75"/>
          <p:cNvSpPr/>
          <p:nvPr/>
        </p:nvSpPr>
        <p:spPr>
          <a:xfrm>
            <a:off x="6341312" y="30933"/>
            <a:ext cx="4117882" cy="5574812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Zone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6341312" y="5736332"/>
            <a:ext cx="5959741" cy="2304256"/>
          </a:xfrm>
          <a:prstGeom prst="rect">
            <a:avLst/>
          </a:prstGeom>
          <a:solidFill>
            <a:schemeClr val="accent6">
              <a:lumMod val="60000"/>
              <a:lumOff val="4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Zone 2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1379538" y="2479204"/>
            <a:ext cx="4861378" cy="3751023"/>
          </a:xfrm>
          <a:prstGeom prst="rect">
            <a:avLst/>
          </a:prstGeom>
          <a:solidFill>
            <a:schemeClr val="accent3">
              <a:lumMod val="75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Zone 3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utoShape 2" descr="Nuages"/>
          <p:cNvSpPr>
            <a:spLocks noChangeArrowheads="1"/>
          </p:cNvSpPr>
          <p:nvPr/>
        </p:nvSpPr>
        <p:spPr bwMode="auto">
          <a:xfrm>
            <a:off x="304800" y="152400"/>
            <a:ext cx="838200" cy="838200"/>
          </a:xfrm>
          <a:prstGeom prst="roundRect">
            <a:avLst>
              <a:gd name="adj" fmla="val 16667"/>
            </a:avLst>
          </a:prstGeom>
          <a:blipFill dpi="0" rotWithShape="0">
            <a:blip r:embed="rId9"/>
            <a:srcRect/>
            <a:stretch>
              <a:fillRect/>
            </a:stretch>
          </a:blipFill>
          <a:ln>
            <a:noFill/>
          </a:ln>
          <a:effectLst>
            <a:outerShdw dist="53882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5800" y="174948"/>
            <a:ext cx="3767750" cy="561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Arial" pitchFamily="34" charset="0"/>
              </a:rPr>
              <a:t>Activité géographique de CD Concept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Arial" pitchFamily="34" charset="0"/>
              </a:rPr>
              <a:t>Depuis  2006 -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Arial" pitchFamily="34" charset="0"/>
              </a:rPr>
              <a:t>Dernière mise à jour en juin 2013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 rot="5400000">
            <a:off x="2590800" y="-1077787"/>
            <a:ext cx="76200" cy="37338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82353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82353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0962" y="5935588"/>
            <a:ext cx="1010232" cy="1010232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770" y="4279404"/>
            <a:ext cx="1010232" cy="1010232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927" y="2433977"/>
            <a:ext cx="621291" cy="621291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818" y="1022276"/>
            <a:ext cx="376808" cy="376808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503" y="1831132"/>
            <a:ext cx="621291" cy="621291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658" y="4074993"/>
            <a:ext cx="376808" cy="376808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790" y="4496526"/>
            <a:ext cx="376808" cy="376808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11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3162" y="534988"/>
            <a:ext cx="376808" cy="376808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11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7026" y="895028"/>
            <a:ext cx="376808" cy="376808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5896" y="6304850"/>
            <a:ext cx="376808" cy="376808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230" y="7753298"/>
            <a:ext cx="376808" cy="376808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0322" y="2421028"/>
            <a:ext cx="376808" cy="376808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7346" y="7519764"/>
            <a:ext cx="376808" cy="376808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10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2079" y="6727676"/>
            <a:ext cx="621291" cy="621291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0098" y="1251942"/>
            <a:ext cx="376808" cy="376808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682" y="5359524"/>
            <a:ext cx="376808" cy="376808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4354" y="2695228"/>
            <a:ext cx="376808" cy="376808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11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594" y="2706637"/>
            <a:ext cx="376808" cy="376808"/>
          </a:xfrm>
          <a:prstGeom prst="rect">
            <a:avLst/>
          </a:prstGeom>
        </p:spPr>
      </p:pic>
      <p:pic>
        <p:nvPicPr>
          <p:cNvPr id="57" name="Image 5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3698" y="3290993"/>
            <a:ext cx="376808" cy="376808"/>
          </a:xfrm>
          <a:prstGeom prst="rect">
            <a:avLst/>
          </a:prstGeom>
        </p:spPr>
      </p:pic>
      <p:pic>
        <p:nvPicPr>
          <p:cNvPr id="65" name="Image 6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772" y="7952400"/>
            <a:ext cx="376808" cy="376808"/>
          </a:xfrm>
          <a:prstGeom prst="rect">
            <a:avLst/>
          </a:prstGeom>
        </p:spPr>
      </p:pic>
      <p:pic>
        <p:nvPicPr>
          <p:cNvPr id="77" name="Image 7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9969" y="5556993"/>
            <a:ext cx="376808" cy="376808"/>
          </a:xfrm>
          <a:prstGeom prst="rect">
            <a:avLst/>
          </a:prstGeom>
        </p:spPr>
      </p:pic>
      <p:pic>
        <p:nvPicPr>
          <p:cNvPr id="79" name="Image 7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3165" y="2299692"/>
            <a:ext cx="376808" cy="376808"/>
          </a:xfrm>
          <a:prstGeom prst="rect">
            <a:avLst/>
          </a:prstGeom>
        </p:spPr>
      </p:pic>
      <p:grpSp>
        <p:nvGrpSpPr>
          <p:cNvPr id="18" name="Groupe 17"/>
          <p:cNvGrpSpPr/>
          <p:nvPr/>
        </p:nvGrpSpPr>
        <p:grpSpPr>
          <a:xfrm>
            <a:off x="2571850" y="895028"/>
            <a:ext cx="9615536" cy="7563494"/>
            <a:chOff x="2571850" y="895028"/>
            <a:chExt cx="9615536" cy="7563494"/>
          </a:xfrm>
        </p:grpSpPr>
        <p:sp>
          <p:nvSpPr>
            <p:cNvPr id="16" name="ZoneTexte 15"/>
            <p:cNvSpPr txBox="1"/>
            <p:nvPr/>
          </p:nvSpPr>
          <p:spPr>
            <a:xfrm>
              <a:off x="9736646" y="3068539"/>
              <a:ext cx="577082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Strasbourg</a:t>
              </a:r>
              <a:endPara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7047867" y="3045396"/>
              <a:ext cx="953787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Région parisienne</a:t>
              </a:r>
              <a:endPara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9111879" y="4873145"/>
              <a:ext cx="612347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Annemasse</a:t>
              </a:r>
              <a:endPara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8454318" y="4022364"/>
              <a:ext cx="282129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Dijon</a:t>
              </a:r>
              <a:endPara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5492920" y="4145475"/>
              <a:ext cx="700513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Saint Nazaire</a:t>
              </a:r>
              <a:endPara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5824271" y="5740469"/>
              <a:ext cx="50975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Bordeaux</a:t>
              </a:r>
              <a:endPara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8866240" y="5935588"/>
              <a:ext cx="488916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fr-FR" sz="1000" b="1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Tersanne</a:t>
              </a:r>
              <a:endPara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3421850" y="4423420"/>
              <a:ext cx="772648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Fort De France</a:t>
              </a:r>
              <a:endPara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5131087" y="3979225"/>
              <a:ext cx="394340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Donges</a:t>
              </a:r>
              <a:endPara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2571850" y="2767236"/>
              <a:ext cx="392736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Atlanta</a:t>
              </a:r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2940872" y="3055268"/>
              <a:ext cx="432812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Orlando</a:t>
              </a:r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6992935" y="3656732"/>
              <a:ext cx="410369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Orléans</a:t>
              </a:r>
              <a:endPara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59" name="ZoneTexte 58"/>
            <p:cNvSpPr txBox="1"/>
            <p:nvPr/>
          </p:nvSpPr>
          <p:spPr>
            <a:xfrm>
              <a:off x="8947026" y="1255068"/>
              <a:ext cx="488916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Bruxelles</a:t>
              </a:r>
              <a:endPara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9163050" y="895028"/>
              <a:ext cx="367088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Anvers</a:t>
              </a:r>
              <a:endPara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1" name="ZoneTexte 60"/>
            <p:cNvSpPr txBox="1"/>
            <p:nvPr/>
          </p:nvSpPr>
          <p:spPr>
            <a:xfrm>
              <a:off x="7578307" y="1626580"/>
              <a:ext cx="214802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Lille</a:t>
              </a:r>
              <a:endPara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2" name="ZoneTexte 61"/>
            <p:cNvSpPr txBox="1"/>
            <p:nvPr/>
          </p:nvSpPr>
          <p:spPr>
            <a:xfrm>
              <a:off x="6972709" y="1404469"/>
              <a:ext cx="589906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Dunkerque</a:t>
              </a:r>
              <a:endPara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6272184" y="2428101"/>
              <a:ext cx="804707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Petit Couronne</a:t>
              </a:r>
              <a:endPara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6" name="ZoneTexte 65"/>
            <p:cNvSpPr txBox="1"/>
            <p:nvPr/>
          </p:nvSpPr>
          <p:spPr>
            <a:xfrm>
              <a:off x="5608120" y="8095828"/>
              <a:ext cx="530594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Barcelone</a:t>
              </a:r>
              <a:endPara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7" name="ZoneTexte 66"/>
            <p:cNvSpPr txBox="1"/>
            <p:nvPr/>
          </p:nvSpPr>
          <p:spPr>
            <a:xfrm>
              <a:off x="5257136" y="8304634"/>
              <a:ext cx="541816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Tarragone</a:t>
              </a:r>
              <a:endPara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8" name="ZoneTexte 67"/>
            <p:cNvSpPr txBox="1"/>
            <p:nvPr/>
          </p:nvSpPr>
          <p:spPr>
            <a:xfrm>
              <a:off x="11900448" y="7879804"/>
              <a:ext cx="286938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Niger</a:t>
              </a:r>
              <a:endPara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11611322" y="7303740"/>
              <a:ext cx="375103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Algérie</a:t>
              </a:r>
              <a:endPara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9888359" y="6723029"/>
              <a:ext cx="234039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Nice</a:t>
              </a:r>
              <a:endPara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8" name="ZoneTexte 77"/>
            <p:cNvSpPr txBox="1"/>
            <p:nvPr/>
          </p:nvSpPr>
          <p:spPr>
            <a:xfrm>
              <a:off x="5395087" y="5937903"/>
              <a:ext cx="496931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Arcachon</a:t>
              </a:r>
              <a:endPara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9062990" y="2680675"/>
              <a:ext cx="272510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Metz</a:t>
              </a:r>
              <a:endPara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8036482" y="5287516"/>
              <a:ext cx="532198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Région</a:t>
              </a:r>
            </a:p>
            <a:p>
              <a:pPr algn="ctr"/>
              <a:r>
                <a:rPr lang="fr-FR" sz="10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L</a:t>
              </a:r>
              <a:r>
                <a:rPr lang="fr-FR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yonnaise</a:t>
              </a:r>
              <a:endPara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3" name="ZoneTexte 82"/>
            <p:cNvSpPr txBox="1"/>
            <p:nvPr/>
          </p:nvSpPr>
          <p:spPr>
            <a:xfrm>
              <a:off x="8457729" y="6943700"/>
              <a:ext cx="997068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fr-FR" sz="10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Bouches Du Rhône</a:t>
              </a:r>
              <a:endPara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pic>
        <p:nvPicPr>
          <p:cNvPr id="85" name="Image 8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727" y="3442089"/>
            <a:ext cx="621291" cy="621291"/>
          </a:xfrm>
          <a:prstGeom prst="rect">
            <a:avLst/>
          </a:prstGeom>
        </p:spPr>
      </p:pic>
      <p:pic>
        <p:nvPicPr>
          <p:cNvPr id="86" name="Image 8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7477" y="3335780"/>
            <a:ext cx="621291" cy="621291"/>
          </a:xfrm>
          <a:prstGeom prst="rect">
            <a:avLst/>
          </a:prstGeom>
        </p:spPr>
      </p:pic>
      <p:pic>
        <p:nvPicPr>
          <p:cNvPr id="87" name="Image 8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2858" y="4927476"/>
            <a:ext cx="1010232" cy="1010232"/>
          </a:xfrm>
          <a:prstGeom prst="rect">
            <a:avLst/>
          </a:prstGeom>
        </p:spPr>
      </p:pic>
      <p:graphicFrame>
        <p:nvGraphicFramePr>
          <p:cNvPr id="45" name="Tableau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21074"/>
              </p:ext>
            </p:extLst>
          </p:nvPr>
        </p:nvGraphicFramePr>
        <p:xfrm>
          <a:off x="1028266" y="7015708"/>
          <a:ext cx="1628563" cy="2987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8563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1371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Contrat export</a:t>
                      </a:r>
                      <a:endParaRPr lang="fr-FR" sz="1600" baseline="0" dirty="0" smtClean="0"/>
                    </a:p>
                    <a:p>
                      <a:r>
                        <a:rPr lang="fr-FR" sz="1600" baseline="0" dirty="0" smtClean="0"/>
                        <a:t>inférieur à 25K€</a:t>
                      </a: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371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Prospection</a:t>
                      </a:r>
                    </a:p>
                    <a:p>
                      <a:pPr marL="0" marR="0" indent="0" algn="l" defTabSz="1371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à l’étranger</a:t>
                      </a: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Volume contrats</a:t>
                      </a:r>
                      <a:endParaRPr lang="fr-FR" sz="1600" baseline="0" dirty="0" smtClean="0"/>
                    </a:p>
                    <a:p>
                      <a:r>
                        <a:rPr lang="fr-FR" sz="1600" baseline="0" dirty="0" smtClean="0"/>
                        <a:t>inférieur à 25K€</a:t>
                      </a:r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371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Volume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smtClean="0"/>
                        <a:t>contrats </a:t>
                      </a:r>
                      <a:r>
                        <a:rPr lang="fr-FR" sz="1600" baseline="0" dirty="0" smtClean="0"/>
                        <a:t>entre 25 et 50K€</a:t>
                      </a:r>
                      <a:endParaRPr lang="fr-FR" sz="1600" dirty="0" smtClean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371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dirty="0" smtClean="0"/>
                    </a:p>
                    <a:p>
                      <a:pPr marL="0" marR="0" indent="0" algn="l" defTabSz="1371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Volume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smtClean="0"/>
                        <a:t>contrats </a:t>
                      </a:r>
                    </a:p>
                    <a:p>
                      <a:pPr marL="0" marR="0" indent="0" algn="l" defTabSz="1371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aseline="0" dirty="0" smtClean="0"/>
                        <a:t>supérieur à 50K€</a:t>
                      </a:r>
                      <a:endParaRPr lang="fr-FR" sz="1600" dirty="0" smtClean="0"/>
                    </a:p>
                  </a:txBody>
                  <a:tcP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1024" name="Groupe 1023"/>
          <p:cNvGrpSpPr/>
          <p:nvPr/>
        </p:nvGrpSpPr>
        <p:grpSpPr>
          <a:xfrm>
            <a:off x="18034" y="7166160"/>
            <a:ext cx="1010232" cy="3020020"/>
            <a:chOff x="18034" y="7166160"/>
            <a:chExt cx="1010232" cy="3020020"/>
          </a:xfrm>
        </p:grpSpPr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4967" y="8626665"/>
              <a:ext cx="621291" cy="621291"/>
            </a:xfrm>
            <a:prstGeom prst="rect">
              <a:avLst/>
            </a:prstGeom>
          </p:spPr>
        </p:pic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34" y="9175948"/>
              <a:ext cx="1010232" cy="1010232"/>
            </a:xfrm>
            <a:prstGeom prst="rect">
              <a:avLst/>
            </a:prstGeom>
          </p:spPr>
        </p:pic>
        <p:pic>
          <p:nvPicPr>
            <p:cNvPr id="89" name="Image 88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73" y="8223076"/>
              <a:ext cx="376808" cy="376808"/>
            </a:xfrm>
            <a:prstGeom prst="rect">
              <a:avLst/>
            </a:prstGeom>
          </p:spPr>
        </p:pic>
        <p:pic>
          <p:nvPicPr>
            <p:cNvPr id="90" name="Image 89"/>
            <p:cNvPicPr>
              <a:picLocks noChangeAspect="1"/>
            </p:cNvPicPr>
            <p:nvPr/>
          </p:nvPicPr>
          <p:blipFill>
            <a:blip r:embed="rId11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000" y="7663780"/>
              <a:ext cx="376808" cy="376808"/>
            </a:xfrm>
            <a:prstGeom prst="rect">
              <a:avLst/>
            </a:prstGeom>
          </p:spPr>
        </p:pic>
        <p:pic>
          <p:nvPicPr>
            <p:cNvPr id="91" name="Image 90"/>
            <p:cNvPicPr>
              <a:picLocks noChangeAspect="1"/>
            </p:cNvPicPr>
            <p:nvPr/>
          </p:nvPicPr>
          <p:blipFill>
            <a:blip r:embed="rId11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706" y="7166160"/>
              <a:ext cx="376808" cy="376808"/>
            </a:xfrm>
            <a:prstGeom prst="rect">
              <a:avLst/>
            </a:prstGeom>
          </p:spPr>
        </p:pic>
      </p:grpSp>
      <p:sp>
        <p:nvSpPr>
          <p:cNvPr id="97" name="Rectangle 96"/>
          <p:cNvSpPr/>
          <p:nvPr/>
        </p:nvSpPr>
        <p:spPr>
          <a:xfrm>
            <a:off x="6341313" y="7805677"/>
            <a:ext cx="193409" cy="693762"/>
          </a:xfrm>
          <a:prstGeom prst="rect">
            <a:avLst/>
          </a:prstGeom>
          <a:solidFill>
            <a:schemeClr val="accent6">
              <a:lumMod val="60000"/>
              <a:lumOff val="4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8" name="Image 9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498" y="3160471"/>
            <a:ext cx="1010232" cy="1010232"/>
          </a:xfrm>
          <a:prstGeom prst="rect">
            <a:avLst/>
          </a:prstGeom>
        </p:spPr>
      </p:pic>
      <p:graphicFrame>
        <p:nvGraphicFramePr>
          <p:cNvPr id="105" name="Tableau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574136"/>
              </p:ext>
            </p:extLst>
          </p:nvPr>
        </p:nvGraphicFramePr>
        <p:xfrm>
          <a:off x="6334010" y="8127981"/>
          <a:ext cx="2829041" cy="2142376"/>
        </p:xfrm>
        <a:graphic>
          <a:graphicData uri="http://schemas.openxmlformats.org/drawingml/2006/table">
            <a:tbl>
              <a:tblPr>
                <a:tableStyleId>{10A1B5D5-9B99-4C35-A422-299274C87663}</a:tableStyleId>
              </a:tblPr>
              <a:tblGrid>
                <a:gridCol w="864095"/>
                <a:gridCol w="524785"/>
                <a:gridCol w="559098"/>
                <a:gridCol w="881063"/>
              </a:tblGrid>
              <a:tr h="84925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Client(s)</a:t>
                      </a:r>
                      <a:endParaRPr lang="fr-FR" sz="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41912" marR="41912" marT="20956" marB="20956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Ville</a:t>
                      </a:r>
                      <a:endParaRPr lang="fr-FR" sz="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41912" marR="41912" marT="20956" marB="20956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Projet</a:t>
                      </a:r>
                      <a:endParaRPr lang="fr-FR" sz="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41912" marR="41912" marT="20956" marB="20956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Libellé</a:t>
                      </a:r>
                      <a:endParaRPr lang="fr-FR" sz="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41912" marR="41912" marT="20956" marB="20956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36423">
                <a:tc>
                  <a:txBody>
                    <a:bodyPr/>
                    <a:lstStyle/>
                    <a:p>
                      <a:pPr algn="l"/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Fos/mer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MRS06-003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 smtClean="0"/>
                        <a:t>Plan De Prévention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</a:tr>
              <a:tr h="116607">
                <a:tc>
                  <a:txBody>
                    <a:bodyPr/>
                    <a:lstStyle/>
                    <a:p>
                      <a:pPr algn="l"/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Signes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MRS10-016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marL="0" marR="0" indent="0" algn="l" defTabSz="1371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 smtClean="0"/>
                        <a:t>Portefeuille</a:t>
                      </a:r>
                      <a:r>
                        <a:rPr lang="fr-FR" sz="800" baseline="0" dirty="0" smtClean="0"/>
                        <a:t> projet</a:t>
                      </a:r>
                      <a:endParaRPr lang="fr-F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912" marR="41912" marT="20956" marB="20956" anchor="ctr"/>
                </a:tc>
              </a:tr>
              <a:tr h="84568">
                <a:tc rowSpan="4">
                  <a:txBody>
                    <a:bodyPr/>
                    <a:lstStyle/>
                    <a:p>
                      <a:pPr algn="l"/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Marseille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MRS12-008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Hôtel Dieu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/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La Ciotat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/>
                        <a:t>MRS12-018</a:t>
                      </a:r>
                      <a:endParaRPr lang="fr-FR" sz="80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La Ciotat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/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Marseille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MRS12-018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Grande Terre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</a:tr>
              <a:tr h="971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Nice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/>
                        <a:t>MRS12-018</a:t>
                      </a:r>
                      <a:endParaRPr lang="fr-FR" sz="80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Gambetta Nice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</a:tr>
              <a:tr h="149320">
                <a:tc>
                  <a:txBody>
                    <a:bodyPr/>
                    <a:lstStyle/>
                    <a:p>
                      <a:pPr algn="l"/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Fos/mer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/>
                        <a:t>MRS10-022</a:t>
                      </a:r>
                      <a:endParaRPr lang="fr-FR" sz="80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Anguille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 err="1"/>
                        <a:t>Tersanne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/>
                        <a:t>MRS09-001</a:t>
                      </a:r>
                      <a:endParaRPr lang="fr-FR" sz="80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 smtClean="0"/>
                        <a:t>Stockage enterré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</a:tr>
              <a:tr h="0">
                <a:tc rowSpan="2">
                  <a:txBody>
                    <a:bodyPr/>
                    <a:lstStyle/>
                    <a:p>
                      <a:pPr algn="l"/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/>
                        <a:t>Berre</a:t>
                      </a:r>
                      <a:endParaRPr lang="fr-FR" sz="80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MRS08-009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 smtClean="0"/>
                        <a:t>Portefeuille</a:t>
                      </a:r>
                      <a:r>
                        <a:rPr lang="fr-FR" sz="800" baseline="0" dirty="0" smtClean="0"/>
                        <a:t> projet</a:t>
                      </a:r>
                      <a:endParaRPr lang="fr-FR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1912" marR="41912" marT="20956" marB="20956" anchor="ctr"/>
                </a:tc>
              </a:tr>
              <a:tr h="176392">
                <a:tc vMerge="1">
                  <a:txBody>
                    <a:bodyPr/>
                    <a:lstStyle/>
                    <a:p>
                      <a:pPr algn="l"/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Fos/mer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MRS10-019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Inspection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</a:tr>
              <a:tr h="144016">
                <a:tc>
                  <a:txBody>
                    <a:bodyPr/>
                    <a:lstStyle/>
                    <a:p>
                      <a:pPr algn="l"/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La Mède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MRS10-014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 smtClean="0"/>
                        <a:t>Portefeuille</a:t>
                      </a:r>
                      <a:r>
                        <a:rPr lang="fr-FR" sz="800" baseline="0" dirty="0" smtClean="0"/>
                        <a:t> projet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</a:tr>
              <a:tr h="124200">
                <a:tc>
                  <a:txBody>
                    <a:bodyPr/>
                    <a:lstStyle/>
                    <a:p>
                      <a:pPr algn="l"/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/>
                        <a:t>Tarragone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/>
                        <a:t>MRS10-026</a:t>
                      </a:r>
                      <a:endParaRPr lang="fr-FR" sz="80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800" dirty="0" smtClean="0"/>
                        <a:t>Gestion Arrêt 13</a:t>
                      </a:r>
                      <a:endParaRPr lang="fr-FR" sz="800" dirty="0">
                        <a:latin typeface="+mj-lt"/>
                      </a:endParaRPr>
                    </a:p>
                  </a:txBody>
                  <a:tcPr marL="41912" marR="41912" marT="20956" marB="20956" anchor="ctr"/>
                </a:tc>
              </a:tr>
            </a:tbl>
          </a:graphicData>
        </a:graphic>
      </p:graphicFrame>
      <p:graphicFrame>
        <p:nvGraphicFramePr>
          <p:cNvPr id="129" name="Tableau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766594"/>
              </p:ext>
            </p:extLst>
          </p:nvPr>
        </p:nvGraphicFramePr>
        <p:xfrm>
          <a:off x="80077" y="3703341"/>
          <a:ext cx="2800991" cy="1224434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730045"/>
                <a:gridCol w="576064"/>
                <a:gridCol w="504056"/>
                <a:gridCol w="990826"/>
              </a:tblGrid>
              <a:tr h="196063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Client(s)</a:t>
                      </a:r>
                      <a:endParaRPr lang="fr-FR" sz="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41912" marR="41912" marT="20956" marB="20956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Ville</a:t>
                      </a:r>
                      <a:endParaRPr lang="fr-FR" sz="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41912" marR="41912" marT="20956" marB="20956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Projet</a:t>
                      </a:r>
                      <a:endParaRPr lang="fr-FR" sz="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41912" marR="41912" marT="20956" marB="20956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Libellé</a:t>
                      </a:r>
                      <a:endParaRPr lang="fr-FR" sz="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41912" marR="41912" marT="20956" marB="20956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75301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Atlanta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MRS08-002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Engineering PM</a:t>
                      </a:r>
                    </a:p>
                  </a:txBody>
                  <a:tcPr marL="9525" marR="9525" marT="9525" marB="0" anchor="ctr"/>
                </a:tc>
              </a:tr>
              <a:tr h="172348">
                <a:tc rowSpan="3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Saint Nazaire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MRS10-025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CHU St Nazaire</a:t>
                      </a:r>
                    </a:p>
                  </a:txBody>
                  <a:tcPr marL="9525" marR="9525" marT="9525" marB="0" anchor="ctr"/>
                </a:tc>
              </a:tr>
              <a:tr h="163678">
                <a:tc vMerge="1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Bordeaux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MRS12-010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Logtements</a:t>
                      </a:r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Armagnac</a:t>
                      </a:r>
                    </a:p>
                  </a:txBody>
                  <a:tcPr marL="9525" marR="9525" marT="9525" marB="0" anchor="ctr"/>
                </a:tc>
              </a:tr>
              <a:tr h="172348">
                <a:tc vMerge="1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Arcachon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MRS12-014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Clinique Arcachon</a:t>
                      </a:r>
                    </a:p>
                  </a:txBody>
                  <a:tcPr marL="9525" marR="9525" marT="9525" marB="0" anchor="ctr"/>
                </a:tc>
              </a:tr>
              <a:tr h="172348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Saint Nazaire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MRS09-013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CHU St Nazaire</a:t>
                      </a:r>
                    </a:p>
                  </a:txBody>
                  <a:tcPr marL="9525" marR="9525" marT="9525" marB="0" anchor="ctr"/>
                </a:tc>
              </a:tr>
              <a:tr h="172348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Donges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MRS11-008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13716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smtClean="0"/>
                        <a:t>Portefeuille</a:t>
                      </a:r>
                      <a:r>
                        <a:rPr lang="fr-FR" sz="800" baseline="0" smtClean="0"/>
                        <a:t> projet</a:t>
                      </a:r>
                      <a:endParaRPr lang="fr-FR" sz="80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30" name="Tableau 1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31975"/>
              </p:ext>
            </p:extLst>
          </p:nvPr>
        </p:nvGraphicFramePr>
        <p:xfrm>
          <a:off x="10707372" y="39723"/>
          <a:ext cx="2910454" cy="3650414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615918"/>
                <a:gridCol w="648072"/>
                <a:gridCol w="576064"/>
                <a:gridCol w="1070400"/>
              </a:tblGrid>
              <a:tr h="84925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Client(s)</a:t>
                      </a:r>
                      <a:endParaRPr lang="fr-FR" sz="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41912" marR="41912" marT="20956" marB="2095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Ville</a:t>
                      </a:r>
                      <a:endParaRPr lang="fr-FR" sz="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41912" marR="41912" marT="20956" marB="2095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Projet</a:t>
                      </a:r>
                      <a:endParaRPr lang="fr-FR" sz="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41912" marR="41912" marT="20956" marB="2095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Libellé</a:t>
                      </a:r>
                      <a:endParaRPr lang="fr-FR" sz="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41912" marR="41912" marT="20956" marB="2095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4214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MRS11-001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Grands projets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44016">
                <a:tc rowSpan="13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Dijon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MRS08-003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CHU Dijon</a:t>
                      </a:r>
                    </a:p>
                  </a:txBody>
                  <a:tcPr marL="9525" marR="9525" marT="9525" marB="0" anchor="ctr"/>
                </a:tc>
              </a:tr>
              <a:tr h="144016">
                <a:tc vMerge="1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Annemasse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MRS10-024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CHIAB Annemasse</a:t>
                      </a:r>
                    </a:p>
                  </a:txBody>
                  <a:tcPr marL="9525" marR="9525" marT="9525" marB="0" anchor="ctr"/>
                </a:tc>
              </a:tr>
              <a:tr h="144016">
                <a:tc vMerge="1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Lille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MRS11-006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Stade de Lille</a:t>
                      </a:r>
                    </a:p>
                  </a:txBody>
                  <a:tcPr marL="9525" marR="9525" marT="9525" marB="0" anchor="ctr"/>
                </a:tc>
              </a:tr>
              <a:tr h="144016">
                <a:tc vMerge="1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Strasbourg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MRS12-011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Logements Strasbourg</a:t>
                      </a:r>
                    </a:p>
                  </a:txBody>
                  <a:tcPr marL="9525" marR="9525" marT="9525" marB="0" anchor="ctr"/>
                </a:tc>
              </a:tr>
              <a:tr h="144016">
                <a:tc vMerge="1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Orléans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MRS12-012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Clinique Orleans</a:t>
                      </a:r>
                    </a:p>
                  </a:txBody>
                  <a:tcPr marL="9525" marR="9525" marT="9525" marB="0" anchor="ctr"/>
                </a:tc>
              </a:tr>
              <a:tr h="144016">
                <a:tc vMerge="1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Metz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MRS12-015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Lycée Jarny</a:t>
                      </a:r>
                    </a:p>
                  </a:txBody>
                  <a:tcPr marL="9525" marR="9525" marT="9525" marB="0" anchor="ctr"/>
                </a:tc>
              </a:tr>
              <a:tr h="144016">
                <a:tc vMerge="1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Asnières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MRS12-018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Asnières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44016">
                <a:tc vMerge="1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Blanc Mesnil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MRS12-018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Blanc Mesnil</a:t>
                      </a:r>
                    </a:p>
                  </a:txBody>
                  <a:tcPr marL="9525" marR="9525" marT="9525" marB="0" anchor="ctr"/>
                </a:tc>
              </a:tr>
              <a:tr h="144016">
                <a:tc vMerge="1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Joinville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MRS12-018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Cœur Joinville</a:t>
                      </a:r>
                    </a:p>
                  </a:txBody>
                  <a:tcPr marL="9525" marR="9525" marT="9525" marB="0" anchor="ctr"/>
                </a:tc>
              </a:tr>
              <a:tr h="144016">
                <a:tc vMerge="1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 Havre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MRS12-018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 Carré Courbet</a:t>
                      </a:r>
                    </a:p>
                  </a:txBody>
                  <a:tcPr marL="9525" marR="9525" marT="9525" marB="0" anchor="ctr"/>
                </a:tc>
              </a:tr>
              <a:tr h="144016">
                <a:tc vMerge="1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Orly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MRS12-018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 </a:t>
                      </a:r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Pégase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44016">
                <a:tc vMerge="1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Heyritz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MRS12-019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Heyritz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44016">
                <a:tc vMerge="1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Vélizy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MRS12-019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Vélizy</a:t>
                      </a:r>
                    </a:p>
                  </a:txBody>
                  <a:tcPr marL="9525" marR="9525" marT="9525" marB="0" anchor="ctr"/>
                </a:tc>
              </a:tr>
              <a:tr h="144016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Bruxelles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MRS13-001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Prison </a:t>
                      </a:r>
                      <a:r>
                        <a:rPr lang="fr-FR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Feluy</a:t>
                      </a:r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(Belgique)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44016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Petit</a:t>
                      </a:r>
                      <a:r>
                        <a:rPr lang="fr-FR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Couronne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MRS09-002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Ingénierie</a:t>
                      </a:r>
                    </a:p>
                  </a:txBody>
                  <a:tcPr marL="9525" marR="9525" marT="9525" marB="0" anchor="ctr"/>
                </a:tc>
              </a:tr>
              <a:tr h="144016">
                <a:tc rowSpan="8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Dunkerque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MRS06-014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ProGest CERT</a:t>
                      </a:r>
                    </a:p>
                  </a:txBody>
                  <a:tcPr marL="9525" marR="9525" marT="9525" marB="0" anchor="ctr"/>
                </a:tc>
              </a:tr>
              <a:tr h="144016">
                <a:tc vMerge="1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Feyzin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MRS08-007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Grands Projets</a:t>
                      </a:r>
                    </a:p>
                  </a:txBody>
                  <a:tcPr marL="9525" marR="9525" marT="9525" marB="0" anchor="ctr"/>
                </a:tc>
              </a:tr>
              <a:tr h="144016">
                <a:tc vMerge="1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Feyzin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MRS08-008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MCST </a:t>
                      </a:r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portefeuille projet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44016">
                <a:tc vMerge="1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Feyzin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MRS09-008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MTAR Bacs</a:t>
                      </a:r>
                    </a:p>
                  </a:txBody>
                  <a:tcPr marL="9525" marR="9525" marT="9525" marB="0" anchor="ctr"/>
                </a:tc>
              </a:tr>
              <a:tr h="144016">
                <a:tc vMerge="1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Feyzin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MRS10-020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BDES</a:t>
                      </a:r>
                    </a:p>
                  </a:txBody>
                  <a:tcPr marL="9525" marR="9525" marT="9525" marB="0" anchor="ctr"/>
                </a:tc>
              </a:tr>
              <a:tr h="144016">
                <a:tc vMerge="1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Feyzin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MRS10-023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BDLI</a:t>
                      </a:r>
                    </a:p>
                  </a:txBody>
                  <a:tcPr marL="9525" marR="9525" marT="9525" marB="0" anchor="ctr"/>
                </a:tc>
              </a:tr>
              <a:tr h="144016">
                <a:tc vMerge="1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Feyzin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MRS11-002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Base CO</a:t>
                      </a:r>
                    </a:p>
                  </a:txBody>
                  <a:tcPr marL="9525" marR="9525" marT="9525" marB="0" anchor="ctr"/>
                </a:tc>
              </a:tr>
              <a:tr h="144016">
                <a:tc vMerge="1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Feyzin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MRS12-001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Projet Modernisation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8268" y="9494951"/>
            <a:ext cx="514444" cy="80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7066" y="9060911"/>
            <a:ext cx="474670" cy="154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4797" y="10112052"/>
            <a:ext cx="402662" cy="106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7032" y="9645694"/>
            <a:ext cx="406528" cy="102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8" name="Groupe 117"/>
          <p:cNvGrpSpPr/>
          <p:nvPr/>
        </p:nvGrpSpPr>
        <p:grpSpPr>
          <a:xfrm>
            <a:off x="6377418" y="8318605"/>
            <a:ext cx="820688" cy="1923495"/>
            <a:chOff x="6298087" y="8214444"/>
            <a:chExt cx="820688" cy="1923495"/>
          </a:xfrm>
        </p:grpSpPr>
        <p:pic>
          <p:nvPicPr>
            <p:cNvPr id="106" name="Image 105"/>
            <p:cNvPicPr>
              <a:picLocks noChangeAspect="1"/>
            </p:cNvPicPr>
            <p:nvPr/>
          </p:nvPicPr>
          <p:blipFill rotWithShape="1">
            <a:blip r:embed="rId1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996" b="27814"/>
            <a:stretch/>
          </p:blipFill>
          <p:spPr>
            <a:xfrm>
              <a:off x="6482262" y="8376777"/>
              <a:ext cx="406900" cy="120275"/>
            </a:xfrm>
            <a:prstGeom prst="rect">
              <a:avLst/>
            </a:prstGeom>
          </p:spPr>
        </p:pic>
        <p:pic>
          <p:nvPicPr>
            <p:cNvPr id="108" name="Image 107"/>
            <p:cNvPicPr>
              <a:picLocks noChangeAspect="1"/>
            </p:cNvPicPr>
            <p:nvPr/>
          </p:nvPicPr>
          <p:blipFill rotWithShape="1">
            <a:blip r:embed="rId1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8647" b="22439"/>
            <a:stretch/>
          </p:blipFill>
          <p:spPr>
            <a:xfrm>
              <a:off x="6421564" y="8770997"/>
              <a:ext cx="593014" cy="145034"/>
            </a:xfrm>
            <a:prstGeom prst="rect">
              <a:avLst/>
            </a:prstGeom>
          </p:spPr>
        </p:pic>
        <p:pic>
          <p:nvPicPr>
            <p:cNvPr id="111" name="Image 110"/>
            <p:cNvPicPr>
              <a:picLocks noChangeAspect="1"/>
            </p:cNvPicPr>
            <p:nvPr/>
          </p:nvPicPr>
          <p:blipFill rotWithShape="1">
            <a:blip r:embed="rId1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367" b="25134"/>
            <a:stretch/>
          </p:blipFill>
          <p:spPr>
            <a:xfrm>
              <a:off x="6499582" y="9369516"/>
              <a:ext cx="436978" cy="103782"/>
            </a:xfrm>
            <a:prstGeom prst="rect">
              <a:avLst/>
            </a:prstGeom>
          </p:spPr>
        </p:pic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2651" y="9185474"/>
              <a:ext cx="407268" cy="128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4" name="Image 113"/>
            <p:cNvPicPr>
              <a:picLocks noChangeAspect="1"/>
            </p:cNvPicPr>
            <p:nvPr/>
          </p:nvPicPr>
          <p:blipFill>
            <a:blip r:embed="rId20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53291" y="9584269"/>
              <a:ext cx="530405" cy="140816"/>
            </a:xfrm>
            <a:prstGeom prst="rect">
              <a:avLst/>
            </a:prstGeom>
          </p:spPr>
        </p:pic>
        <p:pic>
          <p:nvPicPr>
            <p:cNvPr id="1036" name="Picture 12"/>
            <p:cNvPicPr>
              <a:picLocks noChangeAspect="1" noChangeArrowheads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9446" y="9851015"/>
              <a:ext cx="457250" cy="134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Picture 13"/>
            <p:cNvPicPr>
              <a:picLocks noChangeAspect="1" noChangeArrowheads="1"/>
            </p:cNvPicPr>
            <p:nvPr/>
          </p:nvPicPr>
          <p:blipFill rotWithShape="1"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475" b="6146"/>
            <a:stretch/>
          </p:blipFill>
          <p:spPr bwMode="auto">
            <a:xfrm>
              <a:off x="6425203" y="8214444"/>
              <a:ext cx="496596" cy="1204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7" name="Picture 12"/>
            <p:cNvPicPr>
              <a:picLocks noChangeAspect="1" noChangeArrowheads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98087" y="10023882"/>
              <a:ext cx="388640" cy="114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7" name="Picture 23"/>
            <p:cNvPicPr>
              <a:picLocks noChangeAspect="1" noChangeArrowheads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45847" y="10028263"/>
              <a:ext cx="372928" cy="104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3" name="Image 132"/>
          <p:cNvPicPr>
            <a:picLocks noChangeAspect="1"/>
          </p:cNvPicPr>
          <p:nvPr/>
        </p:nvPicPr>
        <p:blipFill rotWithShape="1"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47" b="22439"/>
          <a:stretch/>
        </p:blipFill>
        <p:spPr>
          <a:xfrm>
            <a:off x="10720938" y="1210680"/>
            <a:ext cx="593014" cy="145034"/>
          </a:xfrm>
          <a:prstGeom prst="rect">
            <a:avLst/>
          </a:prstGeom>
        </p:spPr>
      </p:pic>
      <p:graphicFrame>
        <p:nvGraphicFramePr>
          <p:cNvPr id="137" name="Tableau 1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050628"/>
              </p:ext>
            </p:extLst>
          </p:nvPr>
        </p:nvGraphicFramePr>
        <p:xfrm>
          <a:off x="10706749" y="5262297"/>
          <a:ext cx="2910454" cy="1346158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616541"/>
                <a:gridCol w="648072"/>
                <a:gridCol w="576064"/>
                <a:gridCol w="1069777"/>
              </a:tblGrid>
              <a:tr h="84925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Client(s)</a:t>
                      </a:r>
                      <a:endParaRPr lang="fr-FR" sz="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41912" marR="41912" marT="20956" marB="2095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Ville</a:t>
                      </a:r>
                      <a:endParaRPr lang="fr-FR" sz="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41912" marR="41912" marT="20956" marB="2095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Projet</a:t>
                      </a:r>
                      <a:endParaRPr lang="fr-FR" sz="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41912" marR="41912" marT="20956" marB="2095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Libellé</a:t>
                      </a:r>
                      <a:endParaRPr lang="fr-FR" sz="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41912" marR="41912" marT="20956" marB="20956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4214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MRS06-004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Thymoglobuline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44016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 Défense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MRS09-003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Guerbet Roissy</a:t>
                      </a:r>
                    </a:p>
                  </a:txBody>
                  <a:tcPr marL="9525" marR="9525" marT="9525" marB="0" anchor="b"/>
                </a:tc>
              </a:tr>
              <a:tr h="144016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Lyon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MRS06-006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Déploiement </a:t>
                      </a:r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PIC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44016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Lyon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MRS10-017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Biogénérateur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44016">
                <a:tc rowSpan="2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Neuville/</a:t>
                      </a:r>
                      <a:r>
                        <a:rPr lang="fr-FR" sz="8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Saône</a:t>
                      </a:r>
                      <a:endParaRPr lang="fr-FR" sz="8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MRS05-007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Ketek pédiatrique</a:t>
                      </a:r>
                    </a:p>
                  </a:txBody>
                  <a:tcPr marL="9525" marR="9525" marT="9525" marB="0" anchor="b"/>
                </a:tc>
              </a:tr>
              <a:tr h="144016">
                <a:tc vMerge="1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Marcy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MRS07-011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Bâtiment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V16</a:t>
                      </a:r>
                    </a:p>
                  </a:txBody>
                  <a:tcPr marL="9525" marR="9525" marT="9525" marB="0" anchor="b"/>
                </a:tc>
              </a:tr>
              <a:tr h="144016">
                <a:tc rowSpan="2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Dunkerque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MRS05-002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Flandres 2U</a:t>
                      </a:r>
                    </a:p>
                  </a:txBody>
                  <a:tcPr marL="9525" marR="9525" marT="9525" marB="0" anchor="b"/>
                </a:tc>
              </a:tr>
              <a:tr h="144016">
                <a:tc vMerge="1"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Lyon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MRS07-008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Chicago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pSp>
        <p:nvGrpSpPr>
          <p:cNvPr id="120" name="Groupe 119"/>
          <p:cNvGrpSpPr/>
          <p:nvPr/>
        </p:nvGrpSpPr>
        <p:grpSpPr>
          <a:xfrm>
            <a:off x="9392057" y="7368049"/>
            <a:ext cx="1490923" cy="1669047"/>
            <a:chOff x="9392057" y="7368049"/>
            <a:chExt cx="1490923" cy="1669047"/>
          </a:xfrm>
        </p:grpSpPr>
        <p:pic>
          <p:nvPicPr>
            <p:cNvPr id="140" name="Picture 6" descr="Hotel_Dieu_Marseille-perspective2_Tangram_architectes"/>
            <p:cNvPicPr>
              <a:picLocks noChangeAspect="1" noChangeArrowheads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10619" y="7799855"/>
              <a:ext cx="872361" cy="1237241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1" name="Picture 7" descr="Hotel_Dieu_Marseille-perspective3_Tangram_architectes"/>
            <p:cNvPicPr>
              <a:picLocks noChangeAspect="1" noChangeArrowheads="1"/>
            </p:cNvPicPr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92057" y="7368049"/>
              <a:ext cx="822212" cy="96252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2" name="Text Box 15"/>
            <p:cNvSpPr txBox="1">
              <a:spLocks noChangeArrowheads="1"/>
            </p:cNvSpPr>
            <p:nvPr/>
          </p:nvSpPr>
          <p:spPr bwMode="auto">
            <a:xfrm rot="16200000">
              <a:off x="9611537" y="8590116"/>
              <a:ext cx="649019" cy="90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99CC"/>
                      </a:gs>
                      <a:gs pos="50000">
                        <a:srgbClr val="0099CC">
                          <a:gamma/>
                          <a:tint val="41176"/>
                          <a:invGamma/>
                        </a:srgbClr>
                      </a:gs>
                      <a:gs pos="100000">
                        <a:srgbClr val="0099CC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l"/>
              <a:r>
                <a:rPr lang="fr-FR" sz="500" b="1" dirty="0">
                  <a:solidFill>
                    <a:schemeClr val="accent1">
                      <a:lumMod val="75000"/>
                    </a:schemeClr>
                  </a:solidFill>
                </a:rPr>
                <a:t>Hôtel Dieu Marseille</a:t>
              </a:r>
            </a:p>
          </p:txBody>
        </p:sp>
      </p:grpSp>
      <p:pic>
        <p:nvPicPr>
          <p:cNvPr id="144" name="Picture 8" descr="CSN-perspective-exterieure1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723" y="5736332"/>
            <a:ext cx="2213879" cy="117458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7" name="Picture 9" descr="Image3DCHU2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11827346" y="3799197"/>
            <a:ext cx="1800852" cy="120028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8" name="Picture 10" descr="Image3DCHU1"/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1942" y="4475084"/>
            <a:ext cx="679420" cy="45239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0" name="Text Box 15"/>
          <p:cNvSpPr txBox="1">
            <a:spLocks noChangeArrowheads="1"/>
          </p:cNvSpPr>
          <p:nvPr/>
        </p:nvSpPr>
        <p:spPr bwMode="auto">
          <a:xfrm rot="16200000">
            <a:off x="11521679" y="4141391"/>
            <a:ext cx="457397" cy="76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99CC"/>
                    </a:gs>
                    <a:gs pos="50000">
                      <a:srgbClr val="0099CC">
                        <a:gamma/>
                        <a:tint val="41176"/>
                        <a:invGamma/>
                      </a:srgbClr>
                    </a:gs>
                    <a:gs pos="100000">
                      <a:srgbClr val="0099CC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fr-FR" sz="500" b="1" dirty="0">
                <a:solidFill>
                  <a:schemeClr val="accent1">
                    <a:lumMod val="75000"/>
                  </a:schemeClr>
                </a:solidFill>
              </a:rPr>
              <a:t>Hôpital de Dijon</a:t>
            </a:r>
          </a:p>
        </p:txBody>
      </p:sp>
      <p:sp>
        <p:nvSpPr>
          <p:cNvPr id="152" name="Text Box 15"/>
          <p:cNvSpPr txBox="1">
            <a:spLocks noChangeArrowheads="1"/>
          </p:cNvSpPr>
          <p:nvPr/>
        </p:nvSpPr>
        <p:spPr bwMode="auto">
          <a:xfrm rot="16200000">
            <a:off x="2452480" y="6304517"/>
            <a:ext cx="814802" cy="76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99CC"/>
                    </a:gs>
                    <a:gs pos="50000">
                      <a:srgbClr val="0099CC">
                        <a:gamma/>
                        <a:tint val="41176"/>
                        <a:invGamma/>
                      </a:srgbClr>
                    </a:gs>
                    <a:gs pos="100000">
                      <a:srgbClr val="0099CC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fr-FR" sz="500" b="1" dirty="0">
                <a:solidFill>
                  <a:schemeClr val="accent1">
                    <a:lumMod val="75000"/>
                  </a:schemeClr>
                </a:solidFill>
              </a:rPr>
              <a:t>Cité Sanitaire de Saint Nazaire</a:t>
            </a:r>
          </a:p>
        </p:txBody>
      </p:sp>
      <p:graphicFrame>
        <p:nvGraphicFramePr>
          <p:cNvPr id="156" name="Tableau 1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164016"/>
              </p:ext>
            </p:extLst>
          </p:nvPr>
        </p:nvGraphicFramePr>
        <p:xfrm>
          <a:off x="97365" y="5267700"/>
          <a:ext cx="2800992" cy="307848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712757"/>
                <a:gridCol w="576064"/>
                <a:gridCol w="504056"/>
                <a:gridCol w="1008115"/>
              </a:tblGrid>
              <a:tr h="84925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Client(s)</a:t>
                      </a:r>
                      <a:endParaRPr lang="fr-FR" sz="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41912" marR="41912" marT="20956" marB="20956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Ville</a:t>
                      </a:r>
                      <a:endParaRPr lang="fr-FR" sz="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41912" marR="41912" marT="20956" marB="20956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Projet</a:t>
                      </a:r>
                      <a:endParaRPr lang="fr-FR" sz="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41912" marR="41912" marT="20956" marB="20956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Libellé</a:t>
                      </a:r>
                      <a:endParaRPr lang="fr-FR" sz="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41912" marR="41912" marT="20956" marB="20956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Martinique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MRS11-009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13716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dirty="0" smtClean="0"/>
                        <a:t>Portefeuille</a:t>
                      </a:r>
                      <a:r>
                        <a:rPr lang="fr-FR" sz="800" baseline="0" dirty="0" smtClean="0"/>
                        <a:t> projet</a:t>
                      </a:r>
                      <a:endParaRPr lang="fr-FR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pSp>
        <p:nvGrpSpPr>
          <p:cNvPr id="119" name="Groupe 118"/>
          <p:cNvGrpSpPr/>
          <p:nvPr/>
        </p:nvGrpSpPr>
        <p:grpSpPr>
          <a:xfrm>
            <a:off x="4698554" y="246956"/>
            <a:ext cx="1926845" cy="1379918"/>
            <a:chOff x="4947785" y="323606"/>
            <a:chExt cx="1926845" cy="1379918"/>
          </a:xfrm>
        </p:grpSpPr>
        <p:pic>
          <p:nvPicPr>
            <p:cNvPr id="145" name="Picture 4" descr="20120919_ml_0030_grand_stade_copie"/>
            <p:cNvPicPr>
              <a:picLocks noChangeAspect="1" noChangeArrowheads="1"/>
            </p:cNvPicPr>
            <p:nvPr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7785" y="323606"/>
              <a:ext cx="1047725" cy="6974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6" name="Picture 5" descr="Image"/>
            <p:cNvPicPr>
              <a:picLocks noChangeAspect="1" noChangeArrowheads="1"/>
            </p:cNvPicPr>
            <p:nvPr/>
          </p:nvPicPr>
          <p:blipFill>
            <a:blip r:embed="rId31" cstate="print">
              <a:lum contrast="-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8176" y="866729"/>
              <a:ext cx="1396454" cy="836795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8" name="Text Box 15"/>
            <p:cNvSpPr txBox="1">
              <a:spLocks noChangeArrowheads="1"/>
            </p:cNvSpPr>
            <p:nvPr/>
          </p:nvSpPr>
          <p:spPr bwMode="auto">
            <a:xfrm rot="16200000">
              <a:off x="5114319" y="1304264"/>
              <a:ext cx="598099" cy="769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99CC"/>
                      </a:gs>
                      <a:gs pos="50000">
                        <a:srgbClr val="0099CC">
                          <a:gamma/>
                          <a:tint val="41176"/>
                          <a:invGamma/>
                        </a:srgbClr>
                      </a:gs>
                      <a:gs pos="100000">
                        <a:srgbClr val="0099CC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fr-FR" sz="500" b="1" dirty="0">
                  <a:solidFill>
                    <a:schemeClr val="accent1">
                      <a:lumMod val="75000"/>
                    </a:schemeClr>
                  </a:solidFill>
                </a:rPr>
                <a:t>Grand Stade de Lille</a:t>
              </a:r>
            </a:p>
          </p:txBody>
        </p:sp>
      </p:grpSp>
      <p:pic>
        <p:nvPicPr>
          <p:cNvPr id="160" name="Picture 12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8820" y="3016348"/>
            <a:ext cx="457250" cy="134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279" y="2416722"/>
            <a:ext cx="228332" cy="98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3708" y="2276381"/>
            <a:ext cx="367474" cy="90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" name="Image 162"/>
          <p:cNvPicPr>
            <a:picLocks noChangeAspect="1"/>
          </p:cNvPicPr>
          <p:nvPr/>
        </p:nvPicPr>
        <p:blipFill>
          <a:blip r:embed="rId3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1644" y="210882"/>
            <a:ext cx="331601" cy="165801"/>
          </a:xfrm>
          <a:prstGeom prst="rect">
            <a:avLst/>
          </a:prstGeom>
        </p:spPr>
      </p:pic>
      <p:grpSp>
        <p:nvGrpSpPr>
          <p:cNvPr id="15" name="Groupe 14"/>
          <p:cNvGrpSpPr/>
          <p:nvPr/>
        </p:nvGrpSpPr>
        <p:grpSpPr>
          <a:xfrm>
            <a:off x="10776612" y="5061240"/>
            <a:ext cx="495000" cy="1457113"/>
            <a:chOff x="10776612" y="5061240"/>
            <a:chExt cx="495000" cy="1457113"/>
          </a:xfrm>
        </p:grpSpPr>
        <p:pic>
          <p:nvPicPr>
            <p:cNvPr id="149" name="Picture 18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76612" y="5061240"/>
              <a:ext cx="474670" cy="154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" name="Picture 12"/>
            <p:cNvPicPr>
              <a:picLocks noChangeAspect="1" noChangeArrowheads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14362" y="6384160"/>
              <a:ext cx="457250" cy="134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5" name="Image 164"/>
            <p:cNvPicPr>
              <a:picLocks noChangeAspect="1"/>
            </p:cNvPicPr>
            <p:nvPr/>
          </p:nvPicPr>
          <p:blipFill>
            <a:blip r:embed="rId3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57410" y="5446499"/>
              <a:ext cx="308965" cy="154483"/>
            </a:xfrm>
            <a:prstGeom prst="rect">
              <a:avLst/>
            </a:prstGeom>
          </p:spPr>
        </p:pic>
        <p:pic>
          <p:nvPicPr>
            <p:cNvPr id="166" name="Image 165"/>
            <p:cNvPicPr>
              <a:picLocks noChangeAspect="1"/>
            </p:cNvPicPr>
            <p:nvPr/>
          </p:nvPicPr>
          <p:blipFill>
            <a:blip r:embed="rId3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92752" y="5604819"/>
              <a:ext cx="235335" cy="117668"/>
            </a:xfrm>
            <a:prstGeom prst="rect">
              <a:avLst/>
            </a:prstGeom>
          </p:spPr>
        </p:pic>
        <p:pic>
          <p:nvPicPr>
            <p:cNvPr id="167" name="Image 166"/>
            <p:cNvPicPr>
              <a:picLocks noChangeAspect="1"/>
            </p:cNvPicPr>
            <p:nvPr/>
          </p:nvPicPr>
          <p:blipFill rotWithShape="1">
            <a:blip r:embed="rId3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95"/>
            <a:stretch/>
          </p:blipFill>
          <p:spPr>
            <a:xfrm>
              <a:off x="10823584" y="5706177"/>
              <a:ext cx="375961" cy="221922"/>
            </a:xfrm>
            <a:prstGeom prst="rect">
              <a:avLst/>
            </a:prstGeom>
          </p:spPr>
        </p:pic>
        <p:pic>
          <p:nvPicPr>
            <p:cNvPr id="168" name="Image 167"/>
            <p:cNvPicPr>
              <a:picLocks noChangeAspect="1"/>
            </p:cNvPicPr>
            <p:nvPr/>
          </p:nvPicPr>
          <p:blipFill>
            <a:blip r:embed="rId3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81119" y="5896921"/>
              <a:ext cx="260889" cy="130445"/>
            </a:xfrm>
            <a:prstGeom prst="rect">
              <a:avLst/>
            </a:prstGeom>
          </p:spPr>
        </p:pic>
        <p:pic>
          <p:nvPicPr>
            <p:cNvPr id="169" name="Image 168"/>
            <p:cNvPicPr>
              <a:picLocks noChangeAspect="1"/>
            </p:cNvPicPr>
            <p:nvPr/>
          </p:nvPicPr>
          <p:blipFill>
            <a:blip r:embed="rId3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98089" y="6058446"/>
              <a:ext cx="426117" cy="213059"/>
            </a:xfrm>
            <a:prstGeom prst="rect">
              <a:avLst/>
            </a:prstGeom>
          </p:spPr>
        </p:pic>
      </p:grpSp>
      <p:grpSp>
        <p:nvGrpSpPr>
          <p:cNvPr id="121" name="Groupe 120"/>
          <p:cNvGrpSpPr/>
          <p:nvPr/>
        </p:nvGrpSpPr>
        <p:grpSpPr>
          <a:xfrm>
            <a:off x="154425" y="3924126"/>
            <a:ext cx="597777" cy="1639683"/>
            <a:chOff x="229295" y="3924126"/>
            <a:chExt cx="597777" cy="1639683"/>
          </a:xfrm>
        </p:grpSpPr>
        <p:pic>
          <p:nvPicPr>
            <p:cNvPr id="157" name="Picture 18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9295" y="5061240"/>
              <a:ext cx="474670" cy="154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0" name="Image 169"/>
            <p:cNvPicPr>
              <a:picLocks noChangeAspect="1"/>
            </p:cNvPicPr>
            <p:nvPr/>
          </p:nvPicPr>
          <p:blipFill rotWithShape="1">
            <a:blip r:embed="rId1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996" b="27814"/>
            <a:stretch/>
          </p:blipFill>
          <p:spPr>
            <a:xfrm>
              <a:off x="327115" y="3924126"/>
              <a:ext cx="406900" cy="120275"/>
            </a:xfrm>
            <a:prstGeom prst="rect">
              <a:avLst/>
            </a:prstGeom>
          </p:spPr>
        </p:pic>
        <p:pic>
          <p:nvPicPr>
            <p:cNvPr id="171" name="Image 170"/>
            <p:cNvPicPr>
              <a:picLocks noChangeAspect="1"/>
            </p:cNvPicPr>
            <p:nvPr/>
          </p:nvPicPr>
          <p:blipFill rotWithShape="1">
            <a:blip r:embed="rId1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8647" b="22439"/>
            <a:stretch/>
          </p:blipFill>
          <p:spPr>
            <a:xfrm>
              <a:off x="234058" y="4260356"/>
              <a:ext cx="593014" cy="145034"/>
            </a:xfrm>
            <a:prstGeom prst="rect">
              <a:avLst/>
            </a:prstGeom>
          </p:spPr>
        </p:pic>
        <p:pic>
          <p:nvPicPr>
            <p:cNvPr id="172" name="Picture 12"/>
            <p:cNvPicPr>
              <a:picLocks noChangeAspect="1" noChangeArrowheads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940" y="4773176"/>
              <a:ext cx="457250" cy="134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3" name="Image 172"/>
            <p:cNvPicPr>
              <a:picLocks noChangeAspect="1"/>
            </p:cNvPicPr>
            <p:nvPr/>
          </p:nvPicPr>
          <p:blipFill>
            <a:blip r:embed="rId4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8084" y="4562604"/>
              <a:ext cx="426758" cy="213379"/>
            </a:xfrm>
            <a:prstGeom prst="rect">
              <a:avLst/>
            </a:prstGeom>
          </p:spPr>
        </p:pic>
        <p:pic>
          <p:nvPicPr>
            <p:cNvPr id="1050" name="Picture 26"/>
            <p:cNvPicPr>
              <a:picLocks noChangeAspect="1" noChangeArrowheads="1"/>
            </p:cNvPicPr>
            <p:nvPr/>
          </p:nvPicPr>
          <p:blipFill>
            <a:blip r:embed="rId4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0319" y="5445390"/>
              <a:ext cx="520492" cy="118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26" name="Groupe 125"/>
          <p:cNvGrpSpPr/>
          <p:nvPr/>
        </p:nvGrpSpPr>
        <p:grpSpPr>
          <a:xfrm>
            <a:off x="234058" y="1349936"/>
            <a:ext cx="13227450" cy="7395724"/>
            <a:chOff x="234058" y="1349936"/>
            <a:chExt cx="13227450" cy="7395724"/>
          </a:xfrm>
        </p:grpSpPr>
        <p:sp>
          <p:nvSpPr>
            <p:cNvPr id="71" name="ZoneTexte 70"/>
            <p:cNvSpPr txBox="1"/>
            <p:nvPr/>
          </p:nvSpPr>
          <p:spPr>
            <a:xfrm>
              <a:off x="6810216" y="3847356"/>
              <a:ext cx="1416730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32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France</a:t>
              </a:r>
              <a:endParaRPr lang="fr-F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3264642" y="8253217"/>
              <a:ext cx="2290961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32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Espagne</a:t>
              </a:r>
              <a:endParaRPr lang="fr-FR" sz="1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9091042" y="1349936"/>
              <a:ext cx="1210952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Belgique</a:t>
              </a:r>
              <a:endParaRPr lang="fr-FR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74" name="ZoneTexte 73"/>
            <p:cNvSpPr txBox="1"/>
            <p:nvPr/>
          </p:nvSpPr>
          <p:spPr>
            <a:xfrm>
              <a:off x="572294" y="1925970"/>
              <a:ext cx="1822004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32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Etats-Unis</a:t>
              </a:r>
              <a:endParaRPr lang="fr-FR" sz="1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2898354" y="4867081"/>
              <a:ext cx="2290961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32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Martinique</a:t>
              </a:r>
              <a:endParaRPr lang="fr-FR" sz="1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53" name="ZoneTexte 152"/>
            <p:cNvSpPr txBox="1"/>
            <p:nvPr/>
          </p:nvSpPr>
          <p:spPr>
            <a:xfrm>
              <a:off x="234058" y="6451257"/>
              <a:ext cx="2290961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32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Légende</a:t>
              </a:r>
              <a:endParaRPr lang="fr-FR" sz="1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79" name="ZoneTexte 178"/>
            <p:cNvSpPr txBox="1"/>
            <p:nvPr/>
          </p:nvSpPr>
          <p:spPr>
            <a:xfrm>
              <a:off x="12044778" y="8035433"/>
              <a:ext cx="1416730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32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Afrique</a:t>
              </a:r>
              <a:endParaRPr lang="fr-F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12647092" y="10011036"/>
            <a:ext cx="1052462" cy="256937"/>
            <a:chOff x="12621980" y="9976820"/>
            <a:chExt cx="1412696" cy="317971"/>
          </a:xfrm>
        </p:grpSpPr>
        <p:graphicFrame>
          <p:nvGraphicFramePr>
            <p:cNvPr id="2" name="Obje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2664803"/>
                </p:ext>
              </p:extLst>
            </p:nvPr>
          </p:nvGraphicFramePr>
          <p:xfrm>
            <a:off x="12621980" y="9976820"/>
            <a:ext cx="676276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2" name="Photo Editor Photo" r:id="rId42" imgW="1752381" imgH="819048" progId="MSPhotoEd.3">
                    <p:embed/>
                  </p:oleObj>
                </mc:Choice>
                <mc:Fallback>
                  <p:oleObj name="Photo Editor Photo" r:id="rId42" imgW="1752381" imgH="819048" progId="MSPhotoEd.3">
                    <p:embed/>
                    <p:pic>
                      <p:nvPicPr>
                        <p:cNvPr id="0" name="Object 1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621980" y="9976820"/>
                          <a:ext cx="676276" cy="317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13300145"/>
                </p:ext>
              </p:extLst>
            </p:nvPr>
          </p:nvGraphicFramePr>
          <p:xfrm>
            <a:off x="13345700" y="9993166"/>
            <a:ext cx="688976" cy="301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3" name="Photo Editor Photo" r:id="rId44" imgW="1448002" imgH="504762" progId="MSPhotoEd.3">
                    <p:embed/>
                  </p:oleObj>
                </mc:Choice>
                <mc:Fallback>
                  <p:oleObj name="Photo Editor Photo" r:id="rId44" imgW="1448002" imgH="504762" progId="MSPhotoEd.3">
                    <p:embed/>
                    <p:pic>
                      <p:nvPicPr>
                        <p:cNvPr id="0" name="Object 1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45700" y="9993166"/>
                          <a:ext cx="688976" cy="3016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26" name="Connecteur droit avec flèche 25"/>
          <p:cNvCxnSpPr/>
          <p:nvPr/>
        </p:nvCxnSpPr>
        <p:spPr>
          <a:xfrm>
            <a:off x="8658994" y="4022364"/>
            <a:ext cx="2972658" cy="153888"/>
          </a:xfrm>
          <a:prstGeom prst="straightConnector1">
            <a:avLst/>
          </a:prstGeom>
          <a:ln w="38100">
            <a:solidFill>
              <a:schemeClr val="accent1">
                <a:lumMod val="20000"/>
                <a:lumOff val="80000"/>
              </a:schemeClr>
            </a:solidFill>
            <a:prstDash val="sysDot"/>
            <a:headEnd type="none" w="med" len="med"/>
            <a:tailEnd type="triangl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eur droit avec flèche 158"/>
          <p:cNvCxnSpPr/>
          <p:nvPr/>
        </p:nvCxnSpPr>
        <p:spPr>
          <a:xfrm>
            <a:off x="9111879" y="7097588"/>
            <a:ext cx="211955" cy="256976"/>
          </a:xfrm>
          <a:prstGeom prst="straightConnector1">
            <a:avLst/>
          </a:prstGeom>
          <a:ln w="38100">
            <a:solidFill>
              <a:schemeClr val="accent1">
                <a:lumMod val="20000"/>
                <a:lumOff val="80000"/>
              </a:schemeClr>
            </a:solidFill>
            <a:prstDash val="sysDot"/>
            <a:headEnd type="none" w="med" len="med"/>
            <a:tailEnd type="triangl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cteur droit avec flèche 173"/>
          <p:cNvCxnSpPr/>
          <p:nvPr/>
        </p:nvCxnSpPr>
        <p:spPr>
          <a:xfrm flipH="1">
            <a:off x="4914578" y="4338327"/>
            <a:ext cx="860451" cy="1325326"/>
          </a:xfrm>
          <a:prstGeom prst="straightConnector1">
            <a:avLst/>
          </a:prstGeom>
          <a:ln w="38100">
            <a:solidFill>
              <a:schemeClr val="accent1">
                <a:lumMod val="20000"/>
                <a:lumOff val="80000"/>
              </a:schemeClr>
            </a:solidFill>
            <a:prstDash val="sysDot"/>
            <a:headEnd type="none" w="med" len="med"/>
            <a:tailEnd type="triangl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eur droit avec flèche 174"/>
          <p:cNvCxnSpPr/>
          <p:nvPr/>
        </p:nvCxnSpPr>
        <p:spPr>
          <a:xfrm flipH="1" flipV="1">
            <a:off x="6674537" y="1565136"/>
            <a:ext cx="844044" cy="138388"/>
          </a:xfrm>
          <a:prstGeom prst="straightConnector1">
            <a:avLst/>
          </a:prstGeom>
          <a:ln w="38100">
            <a:solidFill>
              <a:schemeClr val="accent1">
                <a:lumMod val="20000"/>
                <a:lumOff val="80000"/>
              </a:schemeClr>
            </a:solidFill>
            <a:prstDash val="sysDot"/>
            <a:headEnd type="none" w="med" len="med"/>
            <a:tailEnd type="triangl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3" name="Picture 22"/>
          <p:cNvPicPr>
            <a:picLocks noChangeAspect="1" noChangeArrowheads="1"/>
          </p:cNvPicPr>
          <p:nvPr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6851" y="9824020"/>
            <a:ext cx="437277" cy="233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007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366</Words>
  <Application>Microsoft Office PowerPoint</Application>
  <PresentationFormat>Personnalisé</PresentationFormat>
  <Paragraphs>246</Paragraphs>
  <Slides>1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Thème Office</vt:lpstr>
      <vt:lpstr>Photo Editor Photo</vt:lpstr>
      <vt:lpstr>Présentation PowerPoint</vt:lpstr>
    </vt:vector>
  </TitlesOfParts>
  <Company>CD CONCEPT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Sami Benelhadj</dc:creator>
  <cp:lastModifiedBy>Sami Benelhadj</cp:lastModifiedBy>
  <cp:revision>61</cp:revision>
  <cp:lastPrinted>2013-09-10T15:46:21Z</cp:lastPrinted>
  <dcterms:created xsi:type="dcterms:W3CDTF">2013-09-09T18:21:50Z</dcterms:created>
  <dcterms:modified xsi:type="dcterms:W3CDTF">2014-01-03T13:01:52Z</dcterms:modified>
</cp:coreProperties>
</file>